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42"/>
  </p:notesMasterIdLst>
  <p:sldIdLst>
    <p:sldId id="257" r:id="rId5"/>
    <p:sldId id="260" r:id="rId6"/>
    <p:sldId id="309" r:id="rId7"/>
    <p:sldId id="283" r:id="rId8"/>
    <p:sldId id="285" r:id="rId9"/>
    <p:sldId id="307" r:id="rId10"/>
    <p:sldId id="311" r:id="rId11"/>
    <p:sldId id="286" r:id="rId12"/>
    <p:sldId id="291" r:id="rId13"/>
    <p:sldId id="287" r:id="rId14"/>
    <p:sldId id="284" r:id="rId15"/>
    <p:sldId id="258" r:id="rId16"/>
    <p:sldId id="298" r:id="rId17"/>
    <p:sldId id="293" r:id="rId18"/>
    <p:sldId id="297" r:id="rId19"/>
    <p:sldId id="288" r:id="rId20"/>
    <p:sldId id="295" r:id="rId21"/>
    <p:sldId id="282" r:id="rId22"/>
    <p:sldId id="268" r:id="rId23"/>
    <p:sldId id="289" r:id="rId24"/>
    <p:sldId id="312" r:id="rId25"/>
    <p:sldId id="290" r:id="rId26"/>
    <p:sldId id="313" r:id="rId27"/>
    <p:sldId id="314" r:id="rId28"/>
    <p:sldId id="292" r:id="rId29"/>
    <p:sldId id="274" r:id="rId30"/>
    <p:sldId id="277" r:id="rId31"/>
    <p:sldId id="308" r:id="rId32"/>
    <p:sldId id="304" r:id="rId33"/>
    <p:sldId id="305" r:id="rId34"/>
    <p:sldId id="306" r:id="rId35"/>
    <p:sldId id="299" r:id="rId36"/>
    <p:sldId id="281" r:id="rId37"/>
    <p:sldId id="294" r:id="rId38"/>
    <p:sldId id="296" r:id="rId39"/>
    <p:sldId id="302" r:id="rId40"/>
    <p:sldId id="300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3" roundtripDataSignature="AMtx7milmNnhh+KSFa3aEEgrFGk5O333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E6F3F2B-84B7-40EE-B617-A5F8F143587B}">
  <a:tblStyle styleId="{3E6F3F2B-84B7-40EE-B617-A5F8F143587B}" styleName="Table_0">
    <a:wholeTbl>
      <a:tcTxStyle b="off" i="off">
        <a:font>
          <a:latin typeface="DIN"/>
          <a:ea typeface="DIN"/>
          <a:cs typeface="DIN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6E6"/>
          </a:solidFill>
        </a:fill>
      </a:tcStyle>
    </a:wholeTbl>
    <a:band1H>
      <a:tcTxStyle/>
      <a:tcStyle>
        <a:tcBdr/>
        <a:fill>
          <a:solidFill>
            <a:srgbClr val="E8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DIN"/>
          <a:ea typeface="DIN"/>
          <a:cs typeface="DIN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DIN"/>
          <a:ea typeface="DIN"/>
          <a:cs typeface="DIN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DIN"/>
          <a:ea typeface="DIN"/>
          <a:cs typeface="DIN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DIN"/>
          <a:ea typeface="DIN"/>
          <a:cs typeface="DIN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6"/>
    <p:restoredTop sz="94521"/>
  </p:normalViewPr>
  <p:slideViewPr>
    <p:cSldViewPr snapToGrid="0">
      <p:cViewPr varScale="1">
        <p:scale>
          <a:sx n="102" d="100"/>
          <a:sy n="102" d="100"/>
        </p:scale>
        <p:origin x="151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customschemas.google.com/relationships/presentationmetadata" Target="meta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1312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6427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604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5368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957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93128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347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58972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20379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CE30C7A0-8946-8913-8412-00A2FAB97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>
            <a:extLst>
              <a:ext uri="{FF2B5EF4-FFF2-40B4-BE49-F238E27FC236}">
                <a16:creationId xmlns:a16="http://schemas.microsoft.com/office/drawing/2014/main" id="{CA730064-465B-91A0-4B04-1A1F8AF9DD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:notes">
            <a:extLst>
              <a:ext uri="{FF2B5EF4-FFF2-40B4-BE49-F238E27FC236}">
                <a16:creationId xmlns:a16="http://schemas.microsoft.com/office/drawing/2014/main" id="{4F869C5D-169E-073F-9746-45B0A72527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80083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50011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C8C1C8D2-D099-AD33-EA27-0A1B04E09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>
            <a:extLst>
              <a:ext uri="{FF2B5EF4-FFF2-40B4-BE49-F238E27FC236}">
                <a16:creationId xmlns:a16="http://schemas.microsoft.com/office/drawing/2014/main" id="{845B2EF8-BAFF-600C-938B-2F72FB352A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8:notes">
            <a:extLst>
              <a:ext uri="{FF2B5EF4-FFF2-40B4-BE49-F238E27FC236}">
                <a16:creationId xmlns:a16="http://schemas.microsoft.com/office/drawing/2014/main" id="{2276F831-ADB1-5C21-CB26-8D18190794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55976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CCF61D16-9125-B5F1-B87A-4CD30D434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>
            <a:extLst>
              <a:ext uri="{FF2B5EF4-FFF2-40B4-BE49-F238E27FC236}">
                <a16:creationId xmlns:a16="http://schemas.microsoft.com/office/drawing/2014/main" id="{FA6EEA17-B764-1CC4-07A0-C8E67B9A42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8:notes">
            <a:extLst>
              <a:ext uri="{FF2B5EF4-FFF2-40B4-BE49-F238E27FC236}">
                <a16:creationId xmlns:a16="http://schemas.microsoft.com/office/drawing/2014/main" id="{34756BA8-C118-E282-D53E-380EF9C015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661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17995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429A4985-A967-4CB4-3FF7-70D3158EE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0C5B13CA-A37F-D7C7-81B3-12E683AD4F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A09D9107-5C47-B2FE-E8CF-9B0EB7B701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19152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1B9B9D6C-9A54-C5F0-2343-160D509A3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BE41B720-DDB4-0018-C939-66FAC25869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36D6F35F-A205-962C-6BB3-55904CC38D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912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CA2F01A5-B022-8B4D-BA0C-C561BA549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>
            <a:extLst>
              <a:ext uri="{FF2B5EF4-FFF2-40B4-BE49-F238E27FC236}">
                <a16:creationId xmlns:a16="http://schemas.microsoft.com/office/drawing/2014/main" id="{E7B6122E-2CE0-AA52-03DC-ED6D331660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>
            <a:extLst>
              <a:ext uri="{FF2B5EF4-FFF2-40B4-BE49-F238E27FC236}">
                <a16:creationId xmlns:a16="http://schemas.microsoft.com/office/drawing/2014/main" id="{32C947FD-D200-DF8E-6182-91DEEE1C48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24733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E0739F9E-5F5A-E056-61C8-D3E8F3705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54902630-5A0F-F9DB-F3E6-AB490F128B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1B7C9F56-69B8-969F-6671-29A020485F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34352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>
          <a:extLst>
            <a:ext uri="{FF2B5EF4-FFF2-40B4-BE49-F238E27FC236}">
              <a16:creationId xmlns:a16="http://schemas.microsoft.com/office/drawing/2014/main" id="{D76C0B57-4E3F-9DA3-5236-CB1B48DA0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>
            <a:extLst>
              <a:ext uri="{FF2B5EF4-FFF2-40B4-BE49-F238E27FC236}">
                <a16:creationId xmlns:a16="http://schemas.microsoft.com/office/drawing/2014/main" id="{409A9980-8AAF-F867-CA30-D0CB3865DF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2:notes">
            <a:extLst>
              <a:ext uri="{FF2B5EF4-FFF2-40B4-BE49-F238E27FC236}">
                <a16:creationId xmlns:a16="http://schemas.microsoft.com/office/drawing/2014/main" id="{7ECB6CF7-BDDE-91A2-E30F-DEA0FEC1B8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36126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8AFC4A7F-E29B-8A26-2714-ED60C1F66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>
            <a:extLst>
              <a:ext uri="{FF2B5EF4-FFF2-40B4-BE49-F238E27FC236}">
                <a16:creationId xmlns:a16="http://schemas.microsoft.com/office/drawing/2014/main" id="{010F538B-121D-2D81-B171-7E46FDB486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:notes">
            <a:extLst>
              <a:ext uri="{FF2B5EF4-FFF2-40B4-BE49-F238E27FC236}">
                <a16:creationId xmlns:a16="http://schemas.microsoft.com/office/drawing/2014/main" id="{C62797A2-5BE1-2D1B-F1E5-1496536543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91744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21405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685456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>
          <a:extLst>
            <a:ext uri="{FF2B5EF4-FFF2-40B4-BE49-F238E27FC236}">
              <a16:creationId xmlns:a16="http://schemas.microsoft.com/office/drawing/2014/main" id="{39401D62-EDE3-EB28-E04E-DA1D1AC0F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:notes">
            <a:extLst>
              <a:ext uri="{FF2B5EF4-FFF2-40B4-BE49-F238E27FC236}">
                <a16:creationId xmlns:a16="http://schemas.microsoft.com/office/drawing/2014/main" id="{681EE556-104D-5CB3-2C48-345C186585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:notes">
            <a:extLst>
              <a:ext uri="{FF2B5EF4-FFF2-40B4-BE49-F238E27FC236}">
                <a16:creationId xmlns:a16="http://schemas.microsoft.com/office/drawing/2014/main" id="{4207FD58-6620-95AC-789A-8DA1B5185A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73600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5A786FF2-68C7-C6AF-3739-CDA98F8A3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>
            <a:extLst>
              <a:ext uri="{FF2B5EF4-FFF2-40B4-BE49-F238E27FC236}">
                <a16:creationId xmlns:a16="http://schemas.microsoft.com/office/drawing/2014/main" id="{2CA6018D-FE2B-B910-8E95-36AFA37226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9:notes">
            <a:extLst>
              <a:ext uri="{FF2B5EF4-FFF2-40B4-BE49-F238E27FC236}">
                <a16:creationId xmlns:a16="http://schemas.microsoft.com/office/drawing/2014/main" id="{AE36BA8A-5F38-2889-4E88-96EA2B18E7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7757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5689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8446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2263F090-CB8D-89D3-4D78-8D9FA03BB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>
            <a:extLst>
              <a:ext uri="{FF2B5EF4-FFF2-40B4-BE49-F238E27FC236}">
                <a16:creationId xmlns:a16="http://schemas.microsoft.com/office/drawing/2014/main" id="{3F8DF7CD-AF5B-15F2-205E-D938A848F8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>
            <a:extLst>
              <a:ext uri="{FF2B5EF4-FFF2-40B4-BE49-F238E27FC236}">
                <a16:creationId xmlns:a16="http://schemas.microsoft.com/office/drawing/2014/main" id="{FCD32D8A-D4E1-0314-B01A-A3C27BD910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689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1464437E-36C7-20B6-A582-0EE1C4B4F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>
            <a:extLst>
              <a:ext uri="{FF2B5EF4-FFF2-40B4-BE49-F238E27FC236}">
                <a16:creationId xmlns:a16="http://schemas.microsoft.com/office/drawing/2014/main" id="{8DD9FB20-D9AF-4B3C-3CE9-4A549420EB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>
            <a:extLst>
              <a:ext uri="{FF2B5EF4-FFF2-40B4-BE49-F238E27FC236}">
                <a16:creationId xmlns:a16="http://schemas.microsoft.com/office/drawing/2014/main" id="{D06951DF-B050-D4FF-F16E-67EF7B74CB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8689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91821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008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sentation Subtitle">
  <p:cSld name="Presentation Sub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8"/>
          <p:cNvSpPr txBox="1">
            <a:spLocks noGrp="1"/>
          </p:cNvSpPr>
          <p:nvPr>
            <p:ph type="title"/>
          </p:nvPr>
        </p:nvSpPr>
        <p:spPr>
          <a:xfrm>
            <a:off x="696000" y="3653155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8"/>
          <p:cNvSpPr txBox="1">
            <a:spLocks noGrp="1"/>
          </p:cNvSpPr>
          <p:nvPr>
            <p:ph type="body" idx="1"/>
          </p:nvPr>
        </p:nvSpPr>
        <p:spPr>
          <a:xfrm>
            <a:off x="696000" y="4733155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Content ">
  <p:cSld name="Main Content 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9"/>
          <p:cNvSpPr txBox="1">
            <a:spLocks noGrp="1"/>
          </p:cNvSpPr>
          <p:nvPr>
            <p:ph type="title"/>
          </p:nvPr>
        </p:nvSpPr>
        <p:spPr>
          <a:xfrm>
            <a:off x="838200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u="sng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8000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800"/>
              <a:buChar char="•"/>
              <a:defRPr>
                <a:solidFill>
                  <a:schemeClr val="accent5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Char char="•"/>
              <a:defRPr>
                <a:solidFill>
                  <a:schemeClr val="accent5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•"/>
              <a:defRPr>
                <a:solidFill>
                  <a:schemeClr val="accent5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>
            <a:spLocks noGrp="1"/>
          </p:cNvSpPr>
          <p:nvPr>
            <p:ph type="ctrTitle"/>
          </p:nvPr>
        </p:nvSpPr>
        <p:spPr>
          <a:xfrm>
            <a:off x="1524000" y="4343401"/>
            <a:ext cx="9144000" cy="785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  <a:defRPr sz="5400" b="1" cap="none">
                <a:solidFill>
                  <a:srgbClr val="C000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0"/>
          <p:cNvSpPr txBox="1"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cap="none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Content Two Column" type="twoObj">
  <p:cSld name="TWO_OBJECT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1"/>
          <p:cNvSpPr txBox="1">
            <a:spLocks noGrp="1"/>
          </p:cNvSpPr>
          <p:nvPr>
            <p:ph type="title"/>
          </p:nvPr>
        </p:nvSpPr>
        <p:spPr>
          <a:xfrm>
            <a:off x="838200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u="sng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800"/>
              <a:buChar char="•"/>
              <a:defRPr>
                <a:solidFill>
                  <a:schemeClr val="accent5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Char char="•"/>
              <a:defRPr>
                <a:solidFill>
                  <a:schemeClr val="accent5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•"/>
              <a:defRPr>
                <a:solidFill>
                  <a:schemeClr val="accent5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1"/>
          <p:cNvSpPr txBox="1">
            <a:spLocks noGrp="1"/>
          </p:cNvSpPr>
          <p:nvPr>
            <p:ph type="body" idx="2"/>
          </p:nvPr>
        </p:nvSpPr>
        <p:spPr>
          <a:xfrm>
            <a:off x="6456600" y="18129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800"/>
              <a:buChar char="•"/>
              <a:defRPr>
                <a:solidFill>
                  <a:schemeClr val="accent5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Char char="•"/>
              <a:defRPr>
                <a:solidFill>
                  <a:schemeClr val="accent5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000"/>
              <a:buChar char="•"/>
              <a:defRPr>
                <a:solidFill>
                  <a:schemeClr val="accent5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•"/>
              <a:defRPr>
                <a:solidFill>
                  <a:schemeClr val="accent5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Page Image">
  <p:cSld name="Full Page Imag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2"/>
          <p:cNvSpPr>
            <a:spLocks noGrp="1"/>
          </p:cNvSpPr>
          <p:nvPr>
            <p:ph type="pic" idx="2"/>
          </p:nvPr>
        </p:nvSpPr>
        <p:spPr>
          <a:xfrm>
            <a:off x="254000" y="0"/>
            <a:ext cx="11430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"/>
          <p:cNvSpPr txBox="1">
            <a:spLocks noGrp="1"/>
          </p:cNvSpPr>
          <p:nvPr>
            <p:ph type="title"/>
          </p:nvPr>
        </p:nvSpPr>
        <p:spPr>
          <a:xfrm>
            <a:off x="1169894" y="3125972"/>
            <a:ext cx="9852212" cy="2296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CA" b="1" dirty="0">
                <a:latin typeface="DIN Condensed" panose="02020500000000000000" pitchFamily="18" charset="0"/>
              </a:rPr>
              <a:t>PROGRAMMATION DU SOCCER DE BASE </a:t>
            </a:r>
            <a:br>
              <a:rPr lang="en-CA" b="1" dirty="0">
                <a:latin typeface="DIN Condensed" panose="02020500000000000000" pitchFamily="18" charset="0"/>
              </a:rPr>
            </a:br>
            <a:r>
              <a:rPr lang="en-CA" b="1" dirty="0">
                <a:latin typeface="DIN Condensed" panose="02020500000000000000" pitchFamily="18" charset="0"/>
              </a:rPr>
              <a:t>DE CANADA SOCCER</a:t>
            </a:r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44669F6C-EFEF-1356-5174-B881BC582FBF}"/>
              </a:ext>
            </a:extLst>
          </p:cNvPr>
          <p:cNvSpPr/>
          <p:nvPr/>
        </p:nvSpPr>
        <p:spPr>
          <a:xfrm>
            <a:off x="0" y="69450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Inscription au programme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5"/>
            <a:ext cx="10122600" cy="64965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Le programme dure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combien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semaines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Combien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jours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en-CA" sz="1800" dirty="0" err="1">
                <a:solidFill>
                  <a:schemeClr val="accent5"/>
                </a:solidFill>
              </a:rPr>
              <a:t>joueurs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s’entraînent-ils</a:t>
            </a:r>
            <a:r>
              <a:rPr lang="en-CA" sz="1800" dirty="0">
                <a:solidFill>
                  <a:schemeClr val="accent5"/>
                </a:solidFill>
              </a:rPr>
              <a:t>/</a:t>
            </a:r>
            <a:r>
              <a:rPr lang="en-CA" sz="1800" dirty="0" err="1">
                <a:solidFill>
                  <a:schemeClr val="accent5"/>
                </a:solidFill>
              </a:rPr>
              <a:t>elles</a:t>
            </a:r>
            <a:r>
              <a:rPr lang="en-CA" sz="1800" dirty="0">
                <a:solidFill>
                  <a:schemeClr val="accent5"/>
                </a:solidFill>
              </a:rPr>
              <a:t> par </a:t>
            </a:r>
            <a:r>
              <a:rPr lang="en-CA" sz="1800" dirty="0" err="1">
                <a:solidFill>
                  <a:schemeClr val="accent5"/>
                </a:solidFill>
              </a:rPr>
              <a:t>semaine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? (hiver,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été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, printemps)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cap="none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b="1" u="sng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Présentez</a:t>
            </a:r>
            <a:r>
              <a:rPr lang="en-CA" sz="1800" b="1" u="sng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en-CA" sz="1800" b="1" u="sng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semaines</a:t>
            </a:r>
            <a:r>
              <a:rPr lang="en-CA" sz="1800" b="1" u="sng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/ blocs </a:t>
            </a:r>
            <a:r>
              <a:rPr lang="en-CA" sz="1800" b="1" u="sng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d’entraînement</a:t>
            </a:r>
            <a:r>
              <a:rPr lang="en-CA" sz="1800" b="1" u="sng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dans </a:t>
            </a:r>
            <a:r>
              <a:rPr lang="en-CA" sz="1800" b="1" u="sng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l’année</a:t>
            </a:r>
            <a:r>
              <a:rPr lang="en-CA" sz="1800" b="1" u="sng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civile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637677"/>
            <a:ext cx="10122466" cy="390872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</a:rPr>
              <a:t>RÉPONSE </a:t>
            </a: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Ajoutez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 lien </a:t>
            </a:r>
            <a:r>
              <a:rPr lang="en-CA" sz="1200" b="1" dirty="0">
                <a:solidFill>
                  <a:schemeClr val="accent5"/>
                </a:solidFill>
              </a:rPr>
              <a:t>vers le </a:t>
            </a:r>
            <a:r>
              <a:rPr lang="en-CA" sz="1200" b="1" dirty="0" err="1">
                <a:solidFill>
                  <a:schemeClr val="accent5"/>
                </a:solidFill>
              </a:rPr>
              <a:t>calendrier</a:t>
            </a:r>
            <a:r>
              <a:rPr lang="en-CA" sz="1200" b="1" dirty="0">
                <a:solidFill>
                  <a:schemeClr val="accent5"/>
                </a:solidFill>
              </a:rPr>
              <a:t> du programme, le </a:t>
            </a:r>
            <a:r>
              <a:rPr lang="en-CA" sz="1200" b="1" dirty="0" err="1">
                <a:solidFill>
                  <a:schemeClr val="accent5"/>
                </a:solidFill>
              </a:rPr>
              <a:t>cas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échéant</a:t>
            </a:r>
            <a:endParaRPr lang="en-CA" sz="1200" b="1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9085830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Philosophie  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Expliquez</a:t>
            </a:r>
            <a:r>
              <a:rPr lang="en-CA" sz="1800" dirty="0">
                <a:solidFill>
                  <a:schemeClr val="accent5"/>
                </a:solidFill>
              </a:rPr>
              <a:t> comment </a:t>
            </a:r>
            <a:r>
              <a:rPr lang="en-CA" sz="1800" dirty="0" err="1">
                <a:solidFill>
                  <a:schemeClr val="accent5"/>
                </a:solidFill>
              </a:rPr>
              <a:t>votre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philosophie</a:t>
            </a:r>
            <a:r>
              <a:rPr lang="en-CA" sz="1800" dirty="0">
                <a:solidFill>
                  <a:schemeClr val="accent5"/>
                </a:solidFill>
              </a:rPr>
              <a:t> de </a:t>
            </a:r>
            <a:r>
              <a:rPr lang="en-CA" sz="1800" dirty="0" err="1">
                <a:solidFill>
                  <a:schemeClr val="accent5"/>
                </a:solidFill>
              </a:rPr>
              <a:t>développement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s’harmonise</a:t>
            </a:r>
            <a:r>
              <a:rPr lang="en-CA" sz="1800" dirty="0">
                <a:solidFill>
                  <a:schemeClr val="accent5"/>
                </a:solidFill>
              </a:rPr>
              <a:t> aux principes de </a:t>
            </a:r>
            <a:r>
              <a:rPr lang="en-CA" sz="1800" dirty="0" err="1">
                <a:solidFill>
                  <a:schemeClr val="accent5"/>
                </a:solidFill>
              </a:rPr>
              <a:t>développement</a:t>
            </a:r>
            <a:r>
              <a:rPr lang="en-CA" sz="1800" dirty="0">
                <a:solidFill>
                  <a:schemeClr val="accent5"/>
                </a:solidFill>
              </a:rPr>
              <a:t> du soccer de base</a:t>
            </a:r>
            <a:endParaRPr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282134"/>
            <a:ext cx="10122466" cy="41857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Expliquez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comment vous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développerez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joueurs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plus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compétents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5924685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Philosophie 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Expliquez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votre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méthode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d’entraînement</a:t>
            </a:r>
            <a:r>
              <a:rPr lang="en-CA" sz="1800" dirty="0">
                <a:solidFill>
                  <a:schemeClr val="accent5"/>
                </a:solidFill>
              </a:rPr>
              <a:t> pour </a:t>
            </a:r>
            <a:r>
              <a:rPr lang="en-CA" sz="1800" dirty="0" err="1">
                <a:solidFill>
                  <a:schemeClr val="accent5"/>
                </a:solidFill>
              </a:rPr>
              <a:t>dévelpper</a:t>
            </a:r>
            <a:r>
              <a:rPr lang="en-CA" sz="1800" dirty="0">
                <a:solidFill>
                  <a:schemeClr val="accent5"/>
                </a:solidFill>
              </a:rPr>
              <a:t> des </a:t>
            </a:r>
            <a:r>
              <a:rPr lang="en-CA" sz="1800" dirty="0" err="1">
                <a:solidFill>
                  <a:schemeClr val="accent5"/>
                </a:solidFill>
              </a:rPr>
              <a:t>joueurs</a:t>
            </a:r>
            <a:r>
              <a:rPr lang="en-CA" sz="1800" dirty="0">
                <a:solidFill>
                  <a:schemeClr val="accent5"/>
                </a:solidFill>
              </a:rPr>
              <a:t> plus </a:t>
            </a:r>
            <a:r>
              <a:rPr lang="en-CA" sz="1800" dirty="0" err="1">
                <a:solidFill>
                  <a:schemeClr val="accent5"/>
                </a:solidFill>
              </a:rPr>
              <a:t>compétents</a:t>
            </a:r>
            <a:r>
              <a:rPr lang="en-CA" sz="1800" dirty="0">
                <a:solidFill>
                  <a:schemeClr val="accent5"/>
                </a:solidFill>
              </a:rPr>
              <a:t> :  </a:t>
            </a:r>
            <a:endParaRPr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409338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CA" sz="1200" dirty="0">
                <a:solidFill>
                  <a:schemeClr val="accent5"/>
                </a:solidFill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</a:rPr>
              <a:t>Insérez</a:t>
            </a:r>
            <a:r>
              <a:rPr lang="en-CA" sz="1200" b="1" dirty="0">
                <a:solidFill>
                  <a:schemeClr val="accent5"/>
                </a:solidFill>
              </a:rPr>
              <a:t> le lien vers le </a:t>
            </a:r>
            <a:r>
              <a:rPr lang="en-CA" sz="1200" b="1" dirty="0" err="1">
                <a:solidFill>
                  <a:schemeClr val="accent5"/>
                </a:solidFill>
              </a:rPr>
              <a:t>modèle</a:t>
            </a:r>
            <a:r>
              <a:rPr lang="en-CA" sz="1200" b="1" dirty="0">
                <a:solidFill>
                  <a:schemeClr val="accent5"/>
                </a:solidFill>
              </a:rPr>
              <a:t> de jeu de </a:t>
            </a:r>
            <a:r>
              <a:rPr lang="en-CA" sz="1200" b="1" dirty="0" err="1">
                <a:solidFill>
                  <a:schemeClr val="accent5"/>
                </a:solidFill>
              </a:rPr>
              <a:t>votre</a:t>
            </a:r>
            <a:r>
              <a:rPr lang="en-CA" sz="1200" b="1" dirty="0">
                <a:solidFill>
                  <a:schemeClr val="accent5"/>
                </a:solidFill>
              </a:rPr>
              <a:t> club, qui </a:t>
            </a:r>
            <a:r>
              <a:rPr lang="en-CA" sz="1200" b="1" dirty="0" err="1">
                <a:solidFill>
                  <a:schemeClr val="accent5"/>
                </a:solidFill>
              </a:rPr>
              <a:t>comprend</a:t>
            </a:r>
            <a:r>
              <a:rPr lang="en-CA" sz="1200" b="1" dirty="0">
                <a:solidFill>
                  <a:schemeClr val="accent5"/>
                </a:solidFill>
              </a:rPr>
              <a:t> les U6 à U13 et la </a:t>
            </a:r>
            <a:r>
              <a:rPr lang="en-CA" sz="1200" b="1" dirty="0" err="1">
                <a:solidFill>
                  <a:schemeClr val="accent5"/>
                </a:solidFill>
              </a:rPr>
              <a:t>méthode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d’entraînement</a:t>
            </a:r>
            <a:r>
              <a:rPr lang="en-CA" sz="1200" b="1" dirty="0">
                <a:solidFill>
                  <a:schemeClr val="accent5"/>
                </a:solidFill>
              </a:rPr>
              <a:t> : </a:t>
            </a: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Philosophie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Expliquez</a:t>
            </a:r>
            <a:r>
              <a:rPr lang="en-CA" sz="1800" dirty="0">
                <a:solidFill>
                  <a:schemeClr val="accent5"/>
                </a:solidFill>
              </a:rPr>
              <a:t> comment la </a:t>
            </a:r>
            <a:r>
              <a:rPr lang="en-CA" sz="1800" dirty="0" err="1">
                <a:solidFill>
                  <a:schemeClr val="accent5"/>
                </a:solidFill>
              </a:rPr>
              <a:t>programmation</a:t>
            </a:r>
            <a:r>
              <a:rPr lang="en-CA" sz="1800" dirty="0">
                <a:solidFill>
                  <a:schemeClr val="accent5"/>
                </a:solidFill>
              </a:rPr>
              <a:t> du soccer de base </a:t>
            </a:r>
            <a:r>
              <a:rPr lang="en-CA" sz="1800" dirty="0" err="1">
                <a:solidFill>
                  <a:schemeClr val="accent5"/>
                </a:solidFill>
              </a:rPr>
              <a:t>appuiera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votre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modèle</a:t>
            </a:r>
            <a:r>
              <a:rPr lang="en-CA" sz="1800" dirty="0">
                <a:solidFill>
                  <a:schemeClr val="accent5"/>
                </a:solidFill>
              </a:rPr>
              <a:t> de jeu de club :  </a:t>
            </a:r>
            <a:endParaRPr lang="en-CA"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CA" sz="1200" dirty="0">
                <a:solidFill>
                  <a:schemeClr val="accent5"/>
                </a:solidFill>
              </a:rPr>
              <a:t>RÉPONSE :</a:t>
            </a: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7290333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Philosophie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Expliquez</a:t>
            </a:r>
            <a:r>
              <a:rPr lang="en-CA" sz="1800" dirty="0">
                <a:solidFill>
                  <a:schemeClr val="accent5"/>
                </a:solidFill>
              </a:rPr>
              <a:t> comment les </a:t>
            </a:r>
            <a:r>
              <a:rPr lang="en-CA" sz="1800" dirty="0" err="1">
                <a:solidFill>
                  <a:schemeClr val="accent5"/>
                </a:solidFill>
              </a:rPr>
              <a:t>joueurs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seront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regroupés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ou</a:t>
            </a:r>
            <a:r>
              <a:rPr lang="en-CA" sz="1800" dirty="0">
                <a:solidFill>
                  <a:schemeClr val="accent5"/>
                </a:solidFill>
              </a:rPr>
              <a:t> les équipes </a:t>
            </a:r>
            <a:r>
              <a:rPr lang="en-CA" sz="1800" dirty="0" err="1">
                <a:solidFill>
                  <a:schemeClr val="accent5"/>
                </a:solidFill>
              </a:rPr>
              <a:t>formées</a:t>
            </a:r>
            <a:r>
              <a:rPr lang="en-CA" sz="1800" dirty="0">
                <a:solidFill>
                  <a:schemeClr val="accent5"/>
                </a:solidFill>
              </a:rPr>
              <a:t> dans </a:t>
            </a:r>
            <a:r>
              <a:rPr lang="en-CA" sz="1800" dirty="0" err="1">
                <a:solidFill>
                  <a:schemeClr val="accent5"/>
                </a:solidFill>
              </a:rPr>
              <a:t>l’environnement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d’entraînement</a:t>
            </a:r>
            <a:r>
              <a:rPr lang="en-CA" sz="1800" dirty="0">
                <a:solidFill>
                  <a:schemeClr val="accent5"/>
                </a:solidFill>
              </a:rPr>
              <a:t> :</a:t>
            </a:r>
            <a:endParaRPr dirty="0"/>
          </a:p>
        </p:txBody>
      </p:sp>
      <p:sp>
        <p:nvSpPr>
          <p:cNvPr id="5" name="Google Shape;50;p3">
            <a:extLst>
              <a:ext uri="{FF2B5EF4-FFF2-40B4-BE49-F238E27FC236}">
                <a16:creationId xmlns:a16="http://schemas.microsoft.com/office/drawing/2014/main" id="{B162E348-0BC6-075D-E2C5-483FFCE675FB}"/>
              </a:ext>
            </a:extLst>
          </p:cNvPr>
          <p:cNvSpPr txBox="1"/>
          <p:nvPr/>
        </p:nvSpPr>
        <p:spPr>
          <a:xfrm>
            <a:off x="1034767" y="2282134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Veuillez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insérer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critères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sélection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et les documents/recherche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votre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club utilise.</a:t>
            </a: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0206893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/>
              <a:t>Philosophie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Veuillez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présenter</a:t>
            </a:r>
            <a:r>
              <a:rPr lang="en-CA" sz="1800" dirty="0">
                <a:solidFill>
                  <a:schemeClr val="accent5"/>
                </a:solidFill>
              </a:rPr>
              <a:t> le programme </a:t>
            </a:r>
            <a:r>
              <a:rPr lang="en-CA" sz="1800" dirty="0" err="1">
                <a:solidFill>
                  <a:schemeClr val="accent5"/>
                </a:solidFill>
              </a:rPr>
              <a:t>d’enseignement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visant</a:t>
            </a:r>
            <a:r>
              <a:rPr lang="en-CA" sz="1800" dirty="0">
                <a:solidFill>
                  <a:schemeClr val="accent5"/>
                </a:solidFill>
              </a:rPr>
              <a:t> à </a:t>
            </a:r>
            <a:r>
              <a:rPr lang="en-CA" sz="1800" dirty="0" err="1">
                <a:solidFill>
                  <a:schemeClr val="accent5"/>
                </a:solidFill>
              </a:rPr>
              <a:t>développer</a:t>
            </a:r>
            <a:r>
              <a:rPr lang="en-CA" sz="1800" dirty="0">
                <a:solidFill>
                  <a:schemeClr val="accent5"/>
                </a:solidFill>
              </a:rPr>
              <a:t> des </a:t>
            </a:r>
            <a:r>
              <a:rPr lang="en-CA" sz="1800" dirty="0" err="1">
                <a:solidFill>
                  <a:schemeClr val="accent5"/>
                </a:solidFill>
              </a:rPr>
              <a:t>joueurs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compétents</a:t>
            </a:r>
            <a:r>
              <a:rPr lang="en-CA" sz="1800" dirty="0">
                <a:solidFill>
                  <a:schemeClr val="accent5"/>
                </a:solidFill>
              </a:rPr>
              <a:t> :</a:t>
            </a:r>
            <a:endParaRPr lang="en-CA" dirty="0"/>
          </a:p>
        </p:txBody>
      </p:sp>
      <p:sp>
        <p:nvSpPr>
          <p:cNvPr id="3" name="Google Shape;50;p3">
            <a:extLst>
              <a:ext uri="{FF2B5EF4-FFF2-40B4-BE49-F238E27FC236}">
                <a16:creationId xmlns:a16="http://schemas.microsoft.com/office/drawing/2014/main" id="{BC6A7380-A058-32F6-1F2D-094F2EA2C817}"/>
              </a:ext>
            </a:extLst>
          </p:cNvPr>
          <p:cNvSpPr txBox="1"/>
          <p:nvPr/>
        </p:nvSpPr>
        <p:spPr>
          <a:xfrm>
            <a:off x="1034767" y="2056666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Insérer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les liens vers le programme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complet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d’entraînement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pour U6 à U13.  </a:t>
            </a: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8024993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 err="1"/>
              <a:t>Compétition</a:t>
            </a:r>
            <a:r>
              <a:rPr lang="en-CA" dirty="0"/>
              <a:t> </a:t>
            </a:r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Décrivez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l’environnement</a:t>
            </a:r>
            <a:r>
              <a:rPr lang="en-CA" sz="1800" dirty="0">
                <a:solidFill>
                  <a:schemeClr val="accent5"/>
                </a:solidFill>
              </a:rPr>
              <a:t> de match et de </a:t>
            </a:r>
            <a:r>
              <a:rPr lang="en-CA" sz="1800" dirty="0" err="1">
                <a:solidFill>
                  <a:schemeClr val="accent5"/>
                </a:solidFill>
              </a:rPr>
              <a:t>compétition</a:t>
            </a:r>
            <a:r>
              <a:rPr lang="en-CA" sz="1800" dirty="0">
                <a:solidFill>
                  <a:schemeClr val="accent5"/>
                </a:solidFill>
              </a:rPr>
              <a:t> de </a:t>
            </a:r>
            <a:r>
              <a:rPr lang="en-CA" sz="1800" dirty="0" err="1">
                <a:solidFill>
                  <a:schemeClr val="accent5"/>
                </a:solidFill>
              </a:rPr>
              <a:t>ligue</a:t>
            </a:r>
            <a:r>
              <a:rPr lang="en-CA" sz="1800" dirty="0">
                <a:solidFill>
                  <a:schemeClr val="accent5"/>
                </a:solidFill>
              </a:rPr>
              <a:t> / festival (</a:t>
            </a:r>
            <a:r>
              <a:rPr lang="en-CA" sz="1800" dirty="0" err="1">
                <a:solidFill>
                  <a:schemeClr val="accent5"/>
                </a:solidFill>
              </a:rPr>
              <a:t>groupes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d’âge</a:t>
            </a:r>
            <a:r>
              <a:rPr lang="en-CA" sz="1800" dirty="0">
                <a:solidFill>
                  <a:schemeClr val="accent5"/>
                </a:solidFill>
              </a:rPr>
              <a:t> U8 à U13)</a:t>
            </a:r>
            <a:endParaRPr lang="en-CA"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056666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</a:rPr>
              <a:t>I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nsérez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 site Web / formats de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ligue</a:t>
            </a: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1575029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 err="1"/>
              <a:t>Compétition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Expliquez</a:t>
            </a:r>
            <a:r>
              <a:rPr lang="en-CA" sz="1800" dirty="0">
                <a:solidFill>
                  <a:schemeClr val="accent5"/>
                </a:solidFill>
              </a:rPr>
              <a:t> comment les </a:t>
            </a:r>
            <a:r>
              <a:rPr lang="en-CA" sz="1800" dirty="0" err="1">
                <a:solidFill>
                  <a:schemeClr val="accent5"/>
                </a:solidFill>
              </a:rPr>
              <a:t>joueurs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seront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regroupés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ou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que</a:t>
            </a:r>
            <a:r>
              <a:rPr lang="en-CA" sz="1800" dirty="0">
                <a:solidFill>
                  <a:schemeClr val="accent5"/>
                </a:solidFill>
              </a:rPr>
              <a:t> les équipe </a:t>
            </a:r>
            <a:r>
              <a:rPr lang="en-CA" sz="1800" dirty="0" err="1">
                <a:solidFill>
                  <a:schemeClr val="accent5"/>
                </a:solidFill>
              </a:rPr>
              <a:t>seront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formées</a:t>
            </a:r>
            <a:r>
              <a:rPr lang="en-CA" sz="1800" dirty="0">
                <a:solidFill>
                  <a:schemeClr val="accent5"/>
                </a:solidFill>
              </a:rPr>
              <a:t> le jour de match (U8 à U13) </a:t>
            </a:r>
            <a:endParaRPr dirty="0"/>
          </a:p>
        </p:txBody>
      </p:sp>
      <p:sp>
        <p:nvSpPr>
          <p:cNvPr id="5" name="Google Shape;50;p3">
            <a:extLst>
              <a:ext uri="{FF2B5EF4-FFF2-40B4-BE49-F238E27FC236}">
                <a16:creationId xmlns:a16="http://schemas.microsoft.com/office/drawing/2014/main" id="{B162E348-0BC6-075D-E2C5-483FFCE675FB}"/>
              </a:ext>
            </a:extLst>
          </p:cNvPr>
          <p:cNvSpPr txBox="1"/>
          <p:nvPr/>
        </p:nvSpPr>
        <p:spPr>
          <a:xfrm>
            <a:off x="1034767" y="2257082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</a:rPr>
              <a:t>RÉPONSE </a:t>
            </a: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CA" sz="1200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Veuillez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décrire</a:t>
            </a:r>
            <a:r>
              <a:rPr lang="en-CA" sz="1200" b="1" dirty="0">
                <a:solidFill>
                  <a:schemeClr val="accent5"/>
                </a:solidFill>
              </a:rPr>
              <a:t> par </a:t>
            </a:r>
            <a:r>
              <a:rPr lang="en-CA" sz="1200" b="1" dirty="0" err="1">
                <a:solidFill>
                  <a:schemeClr val="accent5"/>
                </a:solidFill>
              </a:rPr>
              <a:t>groupe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d’âge</a:t>
            </a:r>
            <a:r>
              <a:rPr lang="en-CA" sz="1200" b="1" dirty="0">
                <a:solidFill>
                  <a:schemeClr val="accent5"/>
                </a:solidFill>
              </a:rPr>
              <a:t> et par genre, et </a:t>
            </a:r>
            <a:r>
              <a:rPr lang="en-CA" sz="1200" b="1" dirty="0" err="1">
                <a:solidFill>
                  <a:schemeClr val="accent5"/>
                </a:solidFill>
              </a:rPr>
              <a:t>ajoutez</a:t>
            </a:r>
            <a:r>
              <a:rPr lang="en-CA" sz="1200" b="1" dirty="0">
                <a:solidFill>
                  <a:schemeClr val="accent5"/>
                </a:solidFill>
              </a:rPr>
              <a:t> le lien vers les documents de </a:t>
            </a:r>
            <a:r>
              <a:rPr lang="en-CA" sz="1200" b="1" dirty="0" err="1">
                <a:solidFill>
                  <a:schemeClr val="accent5"/>
                </a:solidFill>
              </a:rPr>
              <a:t>sélection</a:t>
            </a:r>
            <a:r>
              <a:rPr lang="en-CA" sz="1200" b="1" dirty="0">
                <a:solidFill>
                  <a:schemeClr val="accent5"/>
                </a:solidFill>
              </a:rPr>
              <a:t>.</a:t>
            </a: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8668368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9689757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 err="1"/>
              <a:t>Éducation</a:t>
            </a:r>
            <a:r>
              <a:rPr lang="en-CA" dirty="0"/>
              <a:t> </a:t>
            </a:r>
          </a:p>
        </p:txBody>
      </p:sp>
      <p:sp>
        <p:nvSpPr>
          <p:cNvPr id="49" name="Google Shape;49;p3"/>
          <p:cNvSpPr txBox="1"/>
          <p:nvPr/>
        </p:nvSpPr>
        <p:spPr>
          <a:xfrm>
            <a:off x="1034767" y="1512775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Expliquez</a:t>
            </a:r>
            <a:r>
              <a:rPr lang="en-CA" sz="1800" dirty="0">
                <a:solidFill>
                  <a:schemeClr val="accent5"/>
                </a:solidFill>
              </a:rPr>
              <a:t> : Comment vous </a:t>
            </a:r>
            <a:r>
              <a:rPr lang="en-CA" sz="1800" dirty="0" err="1">
                <a:solidFill>
                  <a:schemeClr val="accent5"/>
                </a:solidFill>
              </a:rPr>
              <a:t>formez</a:t>
            </a:r>
            <a:r>
              <a:rPr lang="en-CA" sz="1800" dirty="0">
                <a:solidFill>
                  <a:schemeClr val="accent5"/>
                </a:solidFill>
              </a:rPr>
              <a:t> les parents, les </a:t>
            </a:r>
            <a:r>
              <a:rPr lang="en-CA" sz="1800" dirty="0" err="1">
                <a:solidFill>
                  <a:schemeClr val="accent5"/>
                </a:solidFill>
              </a:rPr>
              <a:t>entraîneurs</a:t>
            </a:r>
            <a:r>
              <a:rPr lang="en-CA" sz="1800" dirty="0">
                <a:solidFill>
                  <a:schemeClr val="accent5"/>
                </a:solidFill>
              </a:rPr>
              <a:t> et le personnel sur les principes du soccer de base? </a:t>
            </a:r>
            <a:endParaRPr lang="en-CA" dirty="0"/>
          </a:p>
        </p:txBody>
      </p:sp>
      <p:sp>
        <p:nvSpPr>
          <p:cNvPr id="50" name="Google Shape;50;p3"/>
          <p:cNvSpPr txBox="1"/>
          <p:nvPr/>
        </p:nvSpPr>
        <p:spPr>
          <a:xfrm>
            <a:off x="1034767" y="2269608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</a:rPr>
              <a:t>Présentez</a:t>
            </a:r>
            <a:r>
              <a:rPr lang="en-CA" sz="1200" b="1" dirty="0">
                <a:solidFill>
                  <a:schemeClr val="accent5"/>
                </a:solidFill>
              </a:rPr>
              <a:t> un </a:t>
            </a:r>
            <a:r>
              <a:rPr lang="en-CA" sz="1200" b="1" dirty="0" err="1">
                <a:solidFill>
                  <a:schemeClr val="accent5"/>
                </a:solidFill>
              </a:rPr>
              <a:t>calendrier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annuel</a:t>
            </a:r>
            <a:r>
              <a:rPr lang="en-CA" sz="1200" b="1" dirty="0">
                <a:solidFill>
                  <a:schemeClr val="accent5"/>
                </a:solidFill>
              </a:rPr>
              <a:t> de </a:t>
            </a:r>
            <a:r>
              <a:rPr lang="en-CA" sz="1200" b="1" dirty="0" err="1">
                <a:solidFill>
                  <a:schemeClr val="accent5"/>
                </a:solidFill>
              </a:rPr>
              <a:t>rétroaction</a:t>
            </a:r>
            <a:r>
              <a:rPr lang="en-CA" sz="1200" b="1" dirty="0">
                <a:solidFill>
                  <a:schemeClr val="accent5"/>
                </a:solidFill>
              </a:rPr>
              <a:t> et de formations pour les parents (</a:t>
            </a:r>
            <a:r>
              <a:rPr lang="en-CA" sz="1200" b="1" dirty="0" err="1">
                <a:solidFill>
                  <a:schemeClr val="accent5"/>
                </a:solidFill>
              </a:rPr>
              <a:t>veuillez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insérer</a:t>
            </a:r>
            <a:r>
              <a:rPr lang="en-CA" sz="1200" b="1" dirty="0">
                <a:solidFill>
                  <a:schemeClr val="accent5"/>
                </a:solidFill>
              </a:rPr>
              <a:t> un lien </a:t>
            </a:r>
            <a:r>
              <a:rPr lang="en-CA" sz="1200" b="1" dirty="0" err="1">
                <a:solidFill>
                  <a:schemeClr val="accent5"/>
                </a:solidFill>
              </a:rPr>
              <a:t>si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requis</a:t>
            </a:r>
            <a:r>
              <a:rPr lang="en-CA" sz="1200" b="1" dirty="0">
                <a:solidFill>
                  <a:schemeClr val="accent5"/>
                </a:solidFill>
              </a:rPr>
              <a:t>)</a:t>
            </a: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0048402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F4ED47-0346-4DEC-25BB-F7677D377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3863220"/>
            <a:ext cx="10800000" cy="1080000"/>
          </a:xfrm>
        </p:spPr>
        <p:txBody>
          <a:bodyPr>
            <a:normAutofit fontScale="90000"/>
          </a:bodyPr>
          <a:lstStyle/>
          <a:p>
            <a:r>
              <a:rPr lang="en-US" dirty="0"/>
              <a:t>RESPONSABLES DU PERSONNEL </a:t>
            </a:r>
            <a:br>
              <a:rPr lang="en-US" dirty="0"/>
            </a:br>
            <a:r>
              <a:rPr lang="en-US" dirty="0"/>
              <a:t>ET ENTRAÎNEURS</a:t>
            </a:r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E2F58F02-63EC-F36E-2AF1-D91912276CC8}"/>
              </a:ext>
            </a:extLst>
          </p:cNvPr>
          <p:cNvSpPr/>
          <p:nvPr/>
        </p:nvSpPr>
        <p:spPr>
          <a:xfrm>
            <a:off x="0" y="69450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Inscription au programme</a:t>
            </a:r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6"/>
            <a:ext cx="10122600" cy="36929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 err="1">
                <a:solidFill>
                  <a:schemeClr val="accent5"/>
                </a:solidFill>
                <a:sym typeface="Arial"/>
              </a:rPr>
              <a:t>Veuillez</a:t>
            </a:r>
            <a:r>
              <a:rPr lang="en-CA" sz="1800" cap="none" dirty="0">
                <a:solidFill>
                  <a:schemeClr val="accent5"/>
                </a:solidFill>
                <a:sym typeface="Arial"/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décrire</a:t>
            </a:r>
            <a:r>
              <a:rPr lang="en-CA" sz="1800" dirty="0">
                <a:solidFill>
                  <a:schemeClr val="accent5"/>
                </a:solidFill>
              </a:rPr>
              <a:t> la </a:t>
            </a:r>
            <a:r>
              <a:rPr lang="en-CA" sz="1800" dirty="0" err="1">
                <a:solidFill>
                  <a:schemeClr val="accent5"/>
                </a:solidFill>
              </a:rPr>
              <a:t>procédure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d’inscription</a:t>
            </a:r>
            <a:r>
              <a:rPr lang="en-CA" sz="1800" dirty="0">
                <a:solidFill>
                  <a:schemeClr val="accent5"/>
                </a:solidFill>
              </a:rPr>
              <a:t> pour les U6 à U13 au sein de </a:t>
            </a:r>
            <a:r>
              <a:rPr lang="en-CA" sz="1800" dirty="0" err="1">
                <a:solidFill>
                  <a:schemeClr val="accent5"/>
                </a:solidFill>
              </a:rPr>
              <a:t>votre</a:t>
            </a:r>
            <a:r>
              <a:rPr lang="en-CA" sz="1800" dirty="0">
                <a:solidFill>
                  <a:schemeClr val="accent5"/>
                </a:solidFill>
              </a:rPr>
              <a:t> club</a:t>
            </a:r>
            <a:r>
              <a:rPr lang="en-CA" sz="1800" cap="none" dirty="0">
                <a:solidFill>
                  <a:schemeClr val="accent5"/>
                </a:solidFill>
                <a:sym typeface="Arial"/>
              </a:rPr>
              <a:t> 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</p:txBody>
      </p:sp>
      <p:sp>
        <p:nvSpPr>
          <p:cNvPr id="66" name="Google Shape;66;p5"/>
          <p:cNvSpPr txBox="1"/>
          <p:nvPr/>
        </p:nvSpPr>
        <p:spPr>
          <a:xfrm>
            <a:off x="1034499" y="1979763"/>
            <a:ext cx="10122466" cy="350861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Ajoutez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 lien du site Web et les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critères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d’inscription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pour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tous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les programmes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offerts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aux U6 à U13.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4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 err="1"/>
              <a:t>Responsables</a:t>
            </a:r>
            <a:r>
              <a:rPr lang="en-US" dirty="0"/>
              <a:t> du </a:t>
            </a:r>
            <a:r>
              <a:rPr lang="en-US" dirty="0" err="1"/>
              <a:t>programme</a:t>
            </a:r>
            <a:r>
              <a:rPr lang="en-US" dirty="0"/>
              <a:t> </a:t>
            </a:r>
            <a:r>
              <a:rPr lang="en-US" b="0" u="none" dirty="0">
                <a:solidFill>
                  <a:srgbClr val="C00000"/>
                </a:solidFill>
              </a:rPr>
              <a:t>Doit </a:t>
            </a:r>
            <a:r>
              <a:rPr lang="en-US" b="0" u="none" dirty="0" err="1">
                <a:solidFill>
                  <a:srgbClr val="C00000"/>
                </a:solidFill>
              </a:rPr>
              <a:t>détenir</a:t>
            </a:r>
            <a:r>
              <a:rPr lang="en-US" b="0" u="none" dirty="0">
                <a:solidFill>
                  <a:srgbClr val="C00000"/>
                </a:solidFill>
              </a:rPr>
              <a:t> un Diplôme Enfant</a:t>
            </a:r>
            <a:endParaRPr b="0" u="none" dirty="0">
              <a:solidFill>
                <a:srgbClr val="C00000"/>
              </a:solidFill>
            </a:endParaRPr>
          </a:p>
        </p:txBody>
      </p:sp>
      <p:sp>
        <p:nvSpPr>
          <p:cNvPr id="151" name="Google Shape;151;p14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Entraîneur</a:t>
            </a:r>
            <a:r>
              <a:rPr lang="en-CA" sz="1800" dirty="0">
                <a:solidFill>
                  <a:schemeClr val="accent5"/>
                </a:solidFill>
              </a:rPr>
              <a:t>(e) </a:t>
            </a:r>
            <a:r>
              <a:rPr lang="en-CA" sz="1800" dirty="0" err="1">
                <a:solidFill>
                  <a:schemeClr val="accent5"/>
                </a:solidFill>
              </a:rPr>
              <a:t>responsable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# 1: </a:t>
            </a:r>
          </a:p>
        </p:txBody>
      </p:sp>
      <p:sp>
        <p:nvSpPr>
          <p:cNvPr id="152" name="Google Shape;152;p14"/>
          <p:cNvSpPr txBox="1"/>
          <p:nvPr/>
        </p:nvSpPr>
        <p:spPr>
          <a:xfrm>
            <a:off x="1034767" y="1997224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CA" sz="1800" dirty="0">
                <a:solidFill>
                  <a:schemeClr val="accent5"/>
                </a:solidFill>
              </a:rPr>
              <a:t>No. PNCE (</a:t>
            </a:r>
            <a:r>
              <a:rPr lang="en-CA" sz="1800" dirty="0" err="1">
                <a:solidFill>
                  <a:schemeClr val="accent5"/>
                </a:solidFill>
              </a:rPr>
              <a:t>Liste</a:t>
            </a:r>
            <a:r>
              <a:rPr lang="en-CA" sz="1800" dirty="0">
                <a:solidFill>
                  <a:schemeClr val="accent5"/>
                </a:solidFill>
              </a:rPr>
              <a:t> sport </a:t>
            </a:r>
            <a:r>
              <a:rPr lang="en-CA" sz="1800" dirty="0" err="1">
                <a:solidFill>
                  <a:schemeClr val="accent5"/>
                </a:solidFill>
              </a:rPr>
              <a:t>sécuritaire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complétée</a:t>
            </a:r>
            <a:r>
              <a:rPr lang="en-CA" sz="1800" dirty="0">
                <a:solidFill>
                  <a:schemeClr val="accent5"/>
                </a:solidFill>
              </a:rPr>
              <a:t>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No. de </a:t>
            </a:r>
            <a:r>
              <a:rPr lang="en-CA" sz="1800" dirty="0" err="1">
                <a:solidFill>
                  <a:schemeClr val="accent5"/>
                </a:solidFill>
              </a:rPr>
              <a:t>certificat</a:t>
            </a:r>
            <a:r>
              <a:rPr lang="en-CA" sz="1800" dirty="0">
                <a:solidFill>
                  <a:schemeClr val="accent5"/>
                </a:solidFill>
              </a:rPr>
              <a:t> du Diplôme Enfant</a:t>
            </a:r>
          </a:p>
        </p:txBody>
      </p:sp>
      <p:sp>
        <p:nvSpPr>
          <p:cNvPr id="2" name="Google Shape;159;p15">
            <a:extLst>
              <a:ext uri="{FF2B5EF4-FFF2-40B4-BE49-F238E27FC236}">
                <a16:creationId xmlns:a16="http://schemas.microsoft.com/office/drawing/2014/main" id="{2D7F4963-CD79-C1A4-1401-4772D39E5129}"/>
              </a:ext>
            </a:extLst>
          </p:cNvPr>
          <p:cNvSpPr txBox="1"/>
          <p:nvPr/>
        </p:nvSpPr>
        <p:spPr>
          <a:xfrm>
            <a:off x="1034767" y="2703600"/>
            <a:ext cx="10122466" cy="36317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Rôles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responsabilités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détaillés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0602111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8F52FBFA-D0AD-8862-E63B-136C38266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4">
            <a:extLst>
              <a:ext uri="{FF2B5EF4-FFF2-40B4-BE49-F238E27FC236}">
                <a16:creationId xmlns:a16="http://schemas.microsoft.com/office/drawing/2014/main" id="{6B887269-DC65-BBCB-8FAB-2CC6347770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 err="1"/>
              <a:t>Responsables</a:t>
            </a:r>
            <a:r>
              <a:rPr lang="en-US" dirty="0"/>
              <a:t> du </a:t>
            </a:r>
            <a:r>
              <a:rPr lang="en-US" dirty="0" err="1"/>
              <a:t>programme</a:t>
            </a:r>
            <a:r>
              <a:rPr lang="en-US" dirty="0"/>
              <a:t> </a:t>
            </a:r>
            <a:r>
              <a:rPr lang="en-US" b="0" u="none" dirty="0">
                <a:solidFill>
                  <a:srgbClr val="C00000"/>
                </a:solidFill>
              </a:rPr>
              <a:t>Doit </a:t>
            </a:r>
            <a:r>
              <a:rPr lang="en-US" b="0" u="none" dirty="0" err="1">
                <a:solidFill>
                  <a:srgbClr val="C00000"/>
                </a:solidFill>
              </a:rPr>
              <a:t>détenir</a:t>
            </a:r>
            <a:r>
              <a:rPr lang="en-US" b="0" u="none" dirty="0">
                <a:solidFill>
                  <a:srgbClr val="C00000"/>
                </a:solidFill>
              </a:rPr>
              <a:t> un Diplôme Enfant</a:t>
            </a:r>
            <a:endParaRPr b="0" u="none" dirty="0">
              <a:solidFill>
                <a:srgbClr val="C00000"/>
              </a:solidFill>
            </a:endParaRPr>
          </a:p>
        </p:txBody>
      </p:sp>
      <p:sp>
        <p:nvSpPr>
          <p:cNvPr id="151" name="Google Shape;151;p14">
            <a:extLst>
              <a:ext uri="{FF2B5EF4-FFF2-40B4-BE49-F238E27FC236}">
                <a16:creationId xmlns:a16="http://schemas.microsoft.com/office/drawing/2014/main" id="{AF54C575-F583-0456-45BF-711B1D236060}"/>
              </a:ext>
            </a:extLst>
          </p:cNvPr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</a:rPr>
              <a:t>Entraîneur</a:t>
            </a:r>
            <a:r>
              <a:rPr lang="en-CA" sz="1800" dirty="0">
                <a:solidFill>
                  <a:schemeClr val="accent5"/>
                </a:solidFill>
              </a:rPr>
              <a:t>(e) </a:t>
            </a:r>
            <a:r>
              <a:rPr lang="en-CA" sz="1800" dirty="0" err="1">
                <a:solidFill>
                  <a:schemeClr val="accent5"/>
                </a:solidFill>
              </a:rPr>
              <a:t>responsable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# 2: </a:t>
            </a:r>
          </a:p>
        </p:txBody>
      </p:sp>
      <p:sp>
        <p:nvSpPr>
          <p:cNvPr id="152" name="Google Shape;152;p14">
            <a:extLst>
              <a:ext uri="{FF2B5EF4-FFF2-40B4-BE49-F238E27FC236}">
                <a16:creationId xmlns:a16="http://schemas.microsoft.com/office/drawing/2014/main" id="{2DBBE575-37AF-49F8-1CB2-CAE59AB8C079}"/>
              </a:ext>
            </a:extLst>
          </p:cNvPr>
          <p:cNvSpPr txBox="1"/>
          <p:nvPr/>
        </p:nvSpPr>
        <p:spPr>
          <a:xfrm>
            <a:off x="1034767" y="1997224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CA" sz="1800" dirty="0">
                <a:solidFill>
                  <a:schemeClr val="accent5"/>
                </a:solidFill>
              </a:rPr>
              <a:t>No. PNCE (</a:t>
            </a:r>
            <a:r>
              <a:rPr lang="en-CA" sz="1800" dirty="0" err="1">
                <a:solidFill>
                  <a:schemeClr val="accent5"/>
                </a:solidFill>
              </a:rPr>
              <a:t>Liste</a:t>
            </a:r>
            <a:r>
              <a:rPr lang="en-CA" sz="1800" dirty="0">
                <a:solidFill>
                  <a:schemeClr val="accent5"/>
                </a:solidFill>
              </a:rPr>
              <a:t> sport </a:t>
            </a:r>
            <a:r>
              <a:rPr lang="en-CA" sz="1800" dirty="0" err="1">
                <a:solidFill>
                  <a:schemeClr val="accent5"/>
                </a:solidFill>
              </a:rPr>
              <a:t>sécuritaire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complétée</a:t>
            </a:r>
            <a:r>
              <a:rPr lang="en-CA" sz="1800" dirty="0">
                <a:solidFill>
                  <a:schemeClr val="accent5"/>
                </a:solidFill>
              </a:rPr>
              <a:t>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No. de </a:t>
            </a:r>
            <a:r>
              <a:rPr lang="en-CA" sz="1800" dirty="0" err="1">
                <a:solidFill>
                  <a:schemeClr val="accent5"/>
                </a:solidFill>
              </a:rPr>
              <a:t>certificat</a:t>
            </a:r>
            <a:r>
              <a:rPr lang="en-CA" sz="1800" dirty="0">
                <a:solidFill>
                  <a:schemeClr val="accent5"/>
                </a:solidFill>
              </a:rPr>
              <a:t> du Diplôme Enfant</a:t>
            </a:r>
          </a:p>
        </p:txBody>
      </p:sp>
      <p:sp>
        <p:nvSpPr>
          <p:cNvPr id="2" name="Google Shape;159;p15">
            <a:extLst>
              <a:ext uri="{FF2B5EF4-FFF2-40B4-BE49-F238E27FC236}">
                <a16:creationId xmlns:a16="http://schemas.microsoft.com/office/drawing/2014/main" id="{E66884A5-70A2-7CC8-AB78-512C83C3CC71}"/>
              </a:ext>
            </a:extLst>
          </p:cNvPr>
          <p:cNvSpPr txBox="1"/>
          <p:nvPr/>
        </p:nvSpPr>
        <p:spPr>
          <a:xfrm>
            <a:off x="1034767" y="2703600"/>
            <a:ext cx="10122466" cy="36317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Rôles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et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responsabilités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détaillés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5349426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 txBox="1">
            <a:spLocks noGrp="1"/>
          </p:cNvSpPr>
          <p:nvPr>
            <p:ph type="title"/>
          </p:nvPr>
        </p:nvSpPr>
        <p:spPr>
          <a:xfrm>
            <a:off x="1034758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 err="1"/>
              <a:t>Entraîneurs</a:t>
            </a:r>
            <a:r>
              <a:rPr lang="en-US" dirty="0"/>
              <a:t> de </a:t>
            </a:r>
            <a:r>
              <a:rPr lang="en-US" dirty="0" err="1"/>
              <a:t>développement</a:t>
            </a:r>
            <a:r>
              <a:rPr lang="en-US" dirty="0"/>
              <a:t> des </a:t>
            </a:r>
            <a:r>
              <a:rPr lang="en-US" dirty="0" err="1"/>
              <a:t>compétences</a:t>
            </a:r>
            <a:br>
              <a:rPr lang="en-US" dirty="0"/>
            </a:br>
            <a:r>
              <a:rPr lang="en-US" u="none" dirty="0">
                <a:solidFill>
                  <a:srgbClr val="C00000"/>
                </a:solidFill>
              </a:rPr>
              <a:t>*</a:t>
            </a:r>
            <a:r>
              <a:rPr lang="en-US" u="none" dirty="0" err="1">
                <a:solidFill>
                  <a:srgbClr val="C00000"/>
                </a:solidFill>
              </a:rPr>
              <a:t>Doivent</a:t>
            </a:r>
            <a:r>
              <a:rPr lang="en-US" u="none" dirty="0">
                <a:solidFill>
                  <a:srgbClr val="C00000"/>
                </a:solidFill>
              </a:rPr>
              <a:t> </a:t>
            </a:r>
            <a:r>
              <a:rPr lang="en-US" u="none" dirty="0" err="1">
                <a:solidFill>
                  <a:srgbClr val="C00000"/>
                </a:solidFill>
              </a:rPr>
              <a:t>détenir</a:t>
            </a:r>
            <a:r>
              <a:rPr lang="en-US" u="none" dirty="0">
                <a:solidFill>
                  <a:srgbClr val="C00000"/>
                </a:solidFill>
              </a:rPr>
              <a:t> la </a:t>
            </a:r>
            <a:r>
              <a:rPr lang="en-US" u="none" dirty="0" err="1">
                <a:solidFill>
                  <a:srgbClr val="C00000"/>
                </a:solidFill>
              </a:rPr>
              <a:t>liste</a:t>
            </a:r>
            <a:r>
              <a:rPr lang="en-US" u="none" dirty="0">
                <a:solidFill>
                  <a:srgbClr val="C00000"/>
                </a:solidFill>
              </a:rPr>
              <a:t> sport </a:t>
            </a:r>
            <a:r>
              <a:rPr lang="en-US" u="none" dirty="0" err="1">
                <a:solidFill>
                  <a:srgbClr val="C00000"/>
                </a:solidFill>
              </a:rPr>
              <a:t>sécuritaire</a:t>
            </a:r>
            <a:r>
              <a:rPr lang="en-US" u="none" dirty="0">
                <a:solidFill>
                  <a:srgbClr val="C00000"/>
                </a:solidFill>
              </a:rPr>
              <a:t>*</a:t>
            </a:r>
            <a:endParaRPr u="none" dirty="0">
              <a:solidFill>
                <a:srgbClr val="C00000"/>
              </a:solidFill>
            </a:endParaRPr>
          </a:p>
        </p:txBody>
      </p:sp>
      <p:graphicFrame>
        <p:nvGraphicFramePr>
          <p:cNvPr id="185" name="Google Shape;185;p18"/>
          <p:cNvGraphicFramePr/>
          <p:nvPr>
            <p:extLst>
              <p:ext uri="{D42A27DB-BD31-4B8C-83A1-F6EECF244321}">
                <p14:modId xmlns:p14="http://schemas.microsoft.com/office/powerpoint/2010/main" val="534311939"/>
              </p:ext>
            </p:extLst>
          </p:nvPr>
        </p:nvGraphicFramePr>
        <p:xfrm>
          <a:off x="1034767" y="1512775"/>
          <a:ext cx="10122475" cy="4840875"/>
        </p:xfrm>
        <a:graphic>
          <a:graphicData uri="http://schemas.openxmlformats.org/drawingml/2006/table">
            <a:tbl>
              <a:tblPr firstRow="1" bandRow="1">
                <a:noFill/>
                <a:tableStyleId>{3E6F3F2B-84B7-40EE-B617-A5F8F143587B}</a:tableStyleId>
              </a:tblPr>
              <a:tblGrid>
                <a:gridCol w="202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Nom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200" dirty="0"/>
                        <a:t>No. PNCE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Qualifications de </a:t>
                      </a:r>
                      <a:r>
                        <a:rPr lang="en-US" dirty="0" err="1"/>
                        <a:t>l’entraîneur</a:t>
                      </a:r>
                      <a:r>
                        <a:rPr lang="en-US" dirty="0"/>
                        <a:t>(e)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75160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A86E76C1-8661-384F-907F-45C0E52DC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>
            <a:extLst>
              <a:ext uri="{FF2B5EF4-FFF2-40B4-BE49-F238E27FC236}">
                <a16:creationId xmlns:a16="http://schemas.microsoft.com/office/drawing/2014/main" id="{EBB032C9-0C39-046D-BBBE-073910D38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758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 err="1"/>
              <a:t>Entraîneurs</a:t>
            </a:r>
            <a:r>
              <a:rPr lang="en-US" dirty="0"/>
              <a:t> de </a:t>
            </a:r>
            <a:r>
              <a:rPr lang="en-US" dirty="0" err="1"/>
              <a:t>développement</a:t>
            </a:r>
            <a:r>
              <a:rPr lang="en-US" dirty="0"/>
              <a:t> des </a:t>
            </a:r>
            <a:r>
              <a:rPr lang="en-US" dirty="0" err="1"/>
              <a:t>compétences</a:t>
            </a:r>
            <a:br>
              <a:rPr lang="en-US" dirty="0"/>
            </a:br>
            <a:r>
              <a:rPr lang="en-US" u="none" dirty="0">
                <a:solidFill>
                  <a:srgbClr val="C00000"/>
                </a:solidFill>
              </a:rPr>
              <a:t>*</a:t>
            </a:r>
            <a:r>
              <a:rPr lang="en-US" u="none" dirty="0" err="1">
                <a:solidFill>
                  <a:srgbClr val="C00000"/>
                </a:solidFill>
              </a:rPr>
              <a:t>Doivent</a:t>
            </a:r>
            <a:r>
              <a:rPr lang="en-US" u="none" dirty="0">
                <a:solidFill>
                  <a:srgbClr val="C00000"/>
                </a:solidFill>
              </a:rPr>
              <a:t> </a:t>
            </a:r>
            <a:r>
              <a:rPr lang="en-US" u="none" dirty="0" err="1">
                <a:solidFill>
                  <a:srgbClr val="C00000"/>
                </a:solidFill>
              </a:rPr>
              <a:t>détenir</a:t>
            </a:r>
            <a:r>
              <a:rPr lang="en-US" u="none" dirty="0">
                <a:solidFill>
                  <a:srgbClr val="C00000"/>
                </a:solidFill>
              </a:rPr>
              <a:t> la </a:t>
            </a:r>
            <a:r>
              <a:rPr lang="en-US" u="none" dirty="0" err="1">
                <a:solidFill>
                  <a:srgbClr val="C00000"/>
                </a:solidFill>
              </a:rPr>
              <a:t>liste</a:t>
            </a:r>
            <a:r>
              <a:rPr lang="en-US" u="none" dirty="0">
                <a:solidFill>
                  <a:srgbClr val="C00000"/>
                </a:solidFill>
              </a:rPr>
              <a:t> sport </a:t>
            </a:r>
            <a:r>
              <a:rPr lang="en-US" u="none" dirty="0" err="1">
                <a:solidFill>
                  <a:srgbClr val="C00000"/>
                </a:solidFill>
              </a:rPr>
              <a:t>sécuritaire</a:t>
            </a:r>
            <a:r>
              <a:rPr lang="en-US" u="none" dirty="0">
                <a:solidFill>
                  <a:srgbClr val="C00000"/>
                </a:solidFill>
              </a:rPr>
              <a:t>*</a:t>
            </a:r>
            <a:endParaRPr u="none" dirty="0">
              <a:solidFill>
                <a:srgbClr val="C00000"/>
              </a:solidFill>
            </a:endParaRPr>
          </a:p>
        </p:txBody>
      </p:sp>
      <p:graphicFrame>
        <p:nvGraphicFramePr>
          <p:cNvPr id="185" name="Google Shape;185;p18">
            <a:extLst>
              <a:ext uri="{FF2B5EF4-FFF2-40B4-BE49-F238E27FC236}">
                <a16:creationId xmlns:a16="http://schemas.microsoft.com/office/drawing/2014/main" id="{FCC6D3E7-0885-59FF-3F1D-A2668E584403}"/>
              </a:ext>
            </a:extLst>
          </p:cNvPr>
          <p:cNvGraphicFramePr/>
          <p:nvPr/>
        </p:nvGraphicFramePr>
        <p:xfrm>
          <a:off x="1034767" y="1512775"/>
          <a:ext cx="10122475" cy="4840875"/>
        </p:xfrm>
        <a:graphic>
          <a:graphicData uri="http://schemas.openxmlformats.org/drawingml/2006/table">
            <a:tbl>
              <a:tblPr firstRow="1" bandRow="1">
                <a:noFill/>
                <a:tableStyleId>{3E6F3F2B-84B7-40EE-B617-A5F8F143587B}</a:tableStyleId>
              </a:tblPr>
              <a:tblGrid>
                <a:gridCol w="202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Nom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200" dirty="0"/>
                        <a:t>No. PNCE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Qualifications de </a:t>
                      </a:r>
                      <a:r>
                        <a:rPr lang="en-US" dirty="0" err="1"/>
                        <a:t>l’entraîneur</a:t>
                      </a:r>
                      <a:r>
                        <a:rPr lang="en-US" dirty="0"/>
                        <a:t>(e)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679328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6588A050-B089-A4EE-5249-325406BE8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>
            <a:extLst>
              <a:ext uri="{FF2B5EF4-FFF2-40B4-BE49-F238E27FC236}">
                <a16:creationId xmlns:a16="http://schemas.microsoft.com/office/drawing/2014/main" id="{5469328C-322A-AE96-2390-369D7DA904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758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US" dirty="0" err="1"/>
              <a:t>Entraîneurs</a:t>
            </a:r>
            <a:r>
              <a:rPr lang="en-US" dirty="0"/>
              <a:t> de </a:t>
            </a:r>
            <a:r>
              <a:rPr lang="en-US" dirty="0" err="1"/>
              <a:t>développement</a:t>
            </a:r>
            <a:r>
              <a:rPr lang="en-US" dirty="0"/>
              <a:t> des </a:t>
            </a:r>
            <a:r>
              <a:rPr lang="en-US" dirty="0" err="1"/>
              <a:t>compétences</a:t>
            </a:r>
            <a:br>
              <a:rPr lang="en-US" dirty="0"/>
            </a:br>
            <a:r>
              <a:rPr lang="en-US" u="none" dirty="0">
                <a:solidFill>
                  <a:srgbClr val="C00000"/>
                </a:solidFill>
              </a:rPr>
              <a:t>*</a:t>
            </a:r>
            <a:r>
              <a:rPr lang="en-US" u="none" dirty="0" err="1">
                <a:solidFill>
                  <a:srgbClr val="C00000"/>
                </a:solidFill>
              </a:rPr>
              <a:t>Doivent</a:t>
            </a:r>
            <a:r>
              <a:rPr lang="en-US" u="none" dirty="0">
                <a:solidFill>
                  <a:srgbClr val="C00000"/>
                </a:solidFill>
              </a:rPr>
              <a:t> </a:t>
            </a:r>
            <a:r>
              <a:rPr lang="en-US" u="none" dirty="0" err="1">
                <a:solidFill>
                  <a:srgbClr val="C00000"/>
                </a:solidFill>
              </a:rPr>
              <a:t>détenir</a:t>
            </a:r>
            <a:r>
              <a:rPr lang="en-US" u="none" dirty="0">
                <a:solidFill>
                  <a:srgbClr val="C00000"/>
                </a:solidFill>
              </a:rPr>
              <a:t> la </a:t>
            </a:r>
            <a:r>
              <a:rPr lang="en-US" u="none" dirty="0" err="1">
                <a:solidFill>
                  <a:srgbClr val="C00000"/>
                </a:solidFill>
              </a:rPr>
              <a:t>liste</a:t>
            </a:r>
            <a:r>
              <a:rPr lang="en-US" u="none" dirty="0">
                <a:solidFill>
                  <a:srgbClr val="C00000"/>
                </a:solidFill>
              </a:rPr>
              <a:t> sport </a:t>
            </a:r>
            <a:r>
              <a:rPr lang="en-US" u="none" dirty="0" err="1">
                <a:solidFill>
                  <a:srgbClr val="C00000"/>
                </a:solidFill>
              </a:rPr>
              <a:t>sécuritaire</a:t>
            </a:r>
            <a:r>
              <a:rPr lang="en-US" u="none" dirty="0">
                <a:solidFill>
                  <a:srgbClr val="C00000"/>
                </a:solidFill>
              </a:rPr>
              <a:t>*</a:t>
            </a:r>
            <a:endParaRPr u="none" dirty="0">
              <a:solidFill>
                <a:srgbClr val="C00000"/>
              </a:solidFill>
            </a:endParaRPr>
          </a:p>
        </p:txBody>
      </p:sp>
      <p:graphicFrame>
        <p:nvGraphicFramePr>
          <p:cNvPr id="185" name="Google Shape;185;p18">
            <a:extLst>
              <a:ext uri="{FF2B5EF4-FFF2-40B4-BE49-F238E27FC236}">
                <a16:creationId xmlns:a16="http://schemas.microsoft.com/office/drawing/2014/main" id="{466D17F5-E157-D71B-AB7E-99AD865DC895}"/>
              </a:ext>
            </a:extLst>
          </p:cNvPr>
          <p:cNvGraphicFramePr/>
          <p:nvPr/>
        </p:nvGraphicFramePr>
        <p:xfrm>
          <a:off x="1034767" y="1512775"/>
          <a:ext cx="10122475" cy="4840875"/>
        </p:xfrm>
        <a:graphic>
          <a:graphicData uri="http://schemas.openxmlformats.org/drawingml/2006/table">
            <a:tbl>
              <a:tblPr firstRow="1" bandRow="1">
                <a:noFill/>
                <a:tableStyleId>{3E6F3F2B-84B7-40EE-B617-A5F8F143587B}</a:tableStyleId>
              </a:tblPr>
              <a:tblGrid>
                <a:gridCol w="202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Nom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1200" dirty="0"/>
                        <a:t>No. PNCE</a:t>
                      </a:r>
                      <a:endParaRPr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Qualifications de </a:t>
                      </a:r>
                      <a:r>
                        <a:rPr lang="en-US" dirty="0" err="1"/>
                        <a:t>l’entraîneur</a:t>
                      </a:r>
                      <a:r>
                        <a:rPr lang="en-US" dirty="0"/>
                        <a:t>(e)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776269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4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Formation</a:t>
            </a:r>
          </a:p>
        </p:txBody>
      </p:sp>
      <p:sp>
        <p:nvSpPr>
          <p:cNvPr id="151" name="Google Shape;151;p14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Décrire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 processus de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mentorat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et de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rétroaction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pour les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entraîneurs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</a:p>
        </p:txBody>
      </p:sp>
      <p:sp>
        <p:nvSpPr>
          <p:cNvPr id="2" name="Google Shape;159;p15">
            <a:extLst>
              <a:ext uri="{FF2B5EF4-FFF2-40B4-BE49-F238E27FC236}">
                <a16:creationId xmlns:a16="http://schemas.microsoft.com/office/drawing/2014/main" id="{2D7F4963-CD79-C1A4-1401-4772D39E5129}"/>
              </a:ext>
            </a:extLst>
          </p:cNvPr>
          <p:cNvSpPr txBox="1"/>
          <p:nvPr/>
        </p:nvSpPr>
        <p:spPr>
          <a:xfrm>
            <a:off x="1034767" y="2073405"/>
            <a:ext cx="10122466" cy="378561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>
                <a:solidFill>
                  <a:schemeClr val="accent5"/>
                </a:solidFill>
              </a:rPr>
              <a:t>Mentorat</a:t>
            </a:r>
            <a:r>
              <a:rPr lang="en-CA" dirty="0">
                <a:solidFill>
                  <a:schemeClr val="accent5"/>
                </a:solidFill>
              </a:rPr>
              <a:t> </a:t>
            </a:r>
            <a:r>
              <a:rPr lang="en-CA" dirty="0" err="1">
                <a:solidFill>
                  <a:schemeClr val="accent5"/>
                </a:solidFill>
              </a:rPr>
              <a:t>d’entraîneurs</a:t>
            </a:r>
            <a:r>
              <a:rPr lang="en-CA" dirty="0">
                <a:solidFill>
                  <a:schemeClr val="accent5"/>
                </a:solidFill>
              </a:rPr>
              <a:t> </a:t>
            </a:r>
            <a:r>
              <a:rPr lang="en-CA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CA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Insérez</a:t>
            </a:r>
            <a:r>
              <a:rPr lang="en-CA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CA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calendrier</a:t>
            </a:r>
            <a:r>
              <a:rPr lang="en-CA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12 </a:t>
            </a:r>
            <a:r>
              <a:rPr lang="en-CA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mois</a:t>
            </a:r>
            <a:r>
              <a:rPr lang="en-CA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CA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soutien</a:t>
            </a:r>
            <a:r>
              <a:rPr lang="en-CA" b="1" dirty="0">
                <a:solidFill>
                  <a:schemeClr val="accent5"/>
                </a:solidFill>
              </a:rPr>
              <a:t>/ateliers de formation et tout </a:t>
            </a:r>
            <a:r>
              <a:rPr lang="en-CA" b="1" dirty="0" err="1">
                <a:solidFill>
                  <a:schemeClr val="accent5"/>
                </a:solidFill>
              </a:rPr>
              <a:t>autre</a:t>
            </a:r>
            <a:r>
              <a:rPr lang="en-CA" b="1" dirty="0">
                <a:solidFill>
                  <a:schemeClr val="accent5"/>
                </a:solidFill>
              </a:rPr>
              <a:t> document </a:t>
            </a:r>
            <a:r>
              <a:rPr lang="en-CA" b="1" dirty="0" err="1">
                <a:solidFill>
                  <a:schemeClr val="accent5"/>
                </a:solidFill>
              </a:rPr>
              <a:t>additionnel</a:t>
            </a:r>
            <a:r>
              <a:rPr lang="en-CA" b="1" dirty="0">
                <a:solidFill>
                  <a:schemeClr val="accent5"/>
                </a:solidFill>
              </a:rPr>
              <a:t> de formation </a:t>
            </a:r>
            <a:r>
              <a:rPr lang="en-CA" b="1" dirty="0" err="1">
                <a:solidFill>
                  <a:schemeClr val="accent5"/>
                </a:solidFill>
              </a:rPr>
              <a:t>que</a:t>
            </a:r>
            <a:r>
              <a:rPr lang="en-CA" b="1" dirty="0">
                <a:solidFill>
                  <a:schemeClr val="accent5"/>
                </a:solidFill>
              </a:rPr>
              <a:t> vous </a:t>
            </a:r>
            <a:r>
              <a:rPr lang="en-CA" b="1" dirty="0" err="1">
                <a:solidFill>
                  <a:schemeClr val="accent5"/>
                </a:solidFill>
              </a:rPr>
              <a:t>offrez</a:t>
            </a:r>
            <a:r>
              <a:rPr lang="en-CA" b="1" dirty="0">
                <a:solidFill>
                  <a:schemeClr val="accent5"/>
                </a:solidFill>
              </a:rPr>
              <a:t> aux </a:t>
            </a:r>
            <a:r>
              <a:rPr lang="en-CA" b="1" dirty="0" err="1">
                <a:solidFill>
                  <a:schemeClr val="accent5"/>
                </a:solidFill>
              </a:rPr>
              <a:t>entraîneurs</a:t>
            </a:r>
            <a:r>
              <a:rPr lang="en-CA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6058967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 txBox="1">
            <a:spLocks noGrp="1"/>
          </p:cNvSpPr>
          <p:nvPr>
            <p:ph type="title"/>
          </p:nvPr>
        </p:nvSpPr>
        <p:spPr>
          <a:xfrm>
            <a:off x="696000" y="4153899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CA" dirty="0"/>
              <a:t>PLANS DE SÉANCES D’ENTRAÎNEMENT </a:t>
            </a:r>
            <a:endParaRPr dirty="0"/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184BBA21-D94E-D72C-334C-7F7234CE33A6}"/>
              </a:ext>
            </a:extLst>
          </p:cNvPr>
          <p:cNvSpPr/>
          <p:nvPr/>
        </p:nvSpPr>
        <p:spPr>
          <a:xfrm>
            <a:off x="0" y="69450"/>
            <a:ext cx="12187383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/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Plan de séance </a:t>
            </a:r>
            <a:r>
              <a:rPr lang="en-CA" dirty="0" err="1"/>
              <a:t>d’entraînement</a:t>
            </a:r>
            <a:r>
              <a:rPr lang="en-CA" dirty="0"/>
              <a:t> U6</a:t>
            </a:r>
          </a:p>
        </p:txBody>
      </p:sp>
      <p:pic>
        <p:nvPicPr>
          <p:cNvPr id="222" name="Google Shape;222;p22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F45136E8-BC7E-0314-D22B-DAC58FEE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F5754DCF-7D18-DB4B-9868-16C45CC3A0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Plan de séance </a:t>
            </a:r>
            <a:r>
              <a:rPr lang="en-CA" dirty="0" err="1"/>
              <a:t>d’entraînement</a:t>
            </a:r>
            <a:r>
              <a:rPr lang="en-CA" dirty="0"/>
              <a:t> U8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A0CC1E3C-8224-0313-C131-CECBBD221CA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0084331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1C4D01CD-DFBC-4D16-0923-75FA62A26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B4561526-40A2-382D-AFFA-A9A25463DE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Plan de séance </a:t>
            </a:r>
            <a:r>
              <a:rPr lang="en-CA" dirty="0" err="1"/>
              <a:t>d’entraînement</a:t>
            </a:r>
            <a:r>
              <a:rPr lang="en-CA" dirty="0"/>
              <a:t> U10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C3AB1670-C637-5555-89E5-98AC1ABDDBB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248093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93A86994-4293-4614-7BB2-0DE09CD64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>
            <a:extLst>
              <a:ext uri="{FF2B5EF4-FFF2-40B4-BE49-F238E27FC236}">
                <a16:creationId xmlns:a16="http://schemas.microsoft.com/office/drawing/2014/main" id="{3D758813-A7B0-7D5B-26DC-82E9496D81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Inscription au programme</a:t>
            </a:r>
          </a:p>
        </p:txBody>
      </p:sp>
      <p:sp>
        <p:nvSpPr>
          <p:cNvPr id="67" name="Google Shape;67;p5">
            <a:extLst>
              <a:ext uri="{FF2B5EF4-FFF2-40B4-BE49-F238E27FC236}">
                <a16:creationId xmlns:a16="http://schemas.microsoft.com/office/drawing/2014/main" id="{D2E6125E-4627-BB5A-5F7A-58E854283AAD}"/>
              </a:ext>
            </a:extLst>
          </p:cNvPr>
          <p:cNvSpPr txBox="1"/>
          <p:nvPr/>
        </p:nvSpPr>
        <p:spPr>
          <a:xfrm>
            <a:off x="1034633" y="1679141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Les </a:t>
            </a:r>
            <a:r>
              <a:rPr lang="en-US" sz="1800" dirty="0" err="1"/>
              <a:t>joueurs</a:t>
            </a:r>
            <a:r>
              <a:rPr lang="en-US" sz="1800" dirty="0"/>
              <a:t> </a:t>
            </a:r>
            <a:r>
              <a:rPr lang="en-US" sz="1800" dirty="0" err="1"/>
              <a:t>sont-ils</a:t>
            </a:r>
            <a:r>
              <a:rPr lang="en-US" sz="1800" dirty="0"/>
              <a:t>/</a:t>
            </a:r>
            <a:r>
              <a:rPr lang="en-US" sz="1800" dirty="0" err="1"/>
              <a:t>elles</a:t>
            </a:r>
            <a:r>
              <a:rPr lang="en-US" sz="1800" dirty="0"/>
              <a:t> </a:t>
            </a:r>
            <a:r>
              <a:rPr lang="en-US" sz="1800" dirty="0" err="1"/>
              <a:t>sélectionnés</a:t>
            </a:r>
            <a:r>
              <a:rPr lang="en-US" sz="1800" dirty="0"/>
              <a:t> au sein de </a:t>
            </a:r>
            <a:r>
              <a:rPr lang="en-US" sz="1800" dirty="0" err="1"/>
              <a:t>votre</a:t>
            </a:r>
            <a:r>
              <a:rPr lang="en-US" sz="1800" dirty="0"/>
              <a:t> club / </a:t>
            </a:r>
            <a:r>
              <a:rPr lang="en-US" sz="1800" dirty="0" err="1"/>
              <a:t>programmes</a:t>
            </a:r>
            <a:r>
              <a:rPr lang="en-US" sz="1800" dirty="0"/>
              <a:t>?</a:t>
            </a:r>
            <a:endParaRPr sz="1800" b="1" dirty="0"/>
          </a:p>
        </p:txBody>
      </p:sp>
      <p:sp>
        <p:nvSpPr>
          <p:cNvPr id="68" name="Google Shape;68;p5">
            <a:extLst>
              <a:ext uri="{FF2B5EF4-FFF2-40B4-BE49-F238E27FC236}">
                <a16:creationId xmlns:a16="http://schemas.microsoft.com/office/drawing/2014/main" id="{7C35C294-0619-522F-F4CC-3CF6A21C3CFC}"/>
              </a:ext>
            </a:extLst>
          </p:cNvPr>
          <p:cNvSpPr txBox="1"/>
          <p:nvPr/>
        </p:nvSpPr>
        <p:spPr>
          <a:xfrm>
            <a:off x="1034633" y="2214798"/>
            <a:ext cx="10122466" cy="350861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Insérez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les liens de documents de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critères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sélection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, la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procédure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rétroaction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et les documents de recherche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soutenant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la justification et la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procédure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b="1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101091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B3424937-5E8D-534C-8B02-774F92197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68265603-C92D-DA18-632E-2131B59D97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Plan de séance </a:t>
            </a:r>
            <a:r>
              <a:rPr lang="en-CA" dirty="0" err="1"/>
              <a:t>d’entraînement</a:t>
            </a:r>
            <a:r>
              <a:rPr lang="en-CA" dirty="0"/>
              <a:t> U12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AEC6FA93-4A06-2DF1-78FC-2B4DEF838E5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4580760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>
          <a:extLst>
            <a:ext uri="{FF2B5EF4-FFF2-40B4-BE49-F238E27FC236}">
              <a16:creationId xmlns:a16="http://schemas.microsoft.com/office/drawing/2014/main" id="{D62CE026-940D-2CE1-26C4-CDBAD6AAA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>
            <a:extLst>
              <a:ext uri="{FF2B5EF4-FFF2-40B4-BE49-F238E27FC236}">
                <a16:creationId xmlns:a16="http://schemas.microsoft.com/office/drawing/2014/main" id="{CDF37F72-2FF1-795C-422E-10DFCD87AA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3755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Plan de séance </a:t>
            </a:r>
            <a:r>
              <a:rPr lang="en-CA" dirty="0" err="1"/>
              <a:t>d’entraînement</a:t>
            </a:r>
            <a:r>
              <a:rPr lang="en-CA" dirty="0"/>
              <a:t> U13</a:t>
            </a:r>
          </a:p>
        </p:txBody>
      </p:sp>
      <p:pic>
        <p:nvPicPr>
          <p:cNvPr id="22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CDBBFA29-22D0-E13E-1E82-1556BD9CE5E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300" y="1824300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4758389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955F2071-7B65-DA5F-70CB-E1A5F5BDD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>
            <a:extLst>
              <a:ext uri="{FF2B5EF4-FFF2-40B4-BE49-F238E27FC236}">
                <a16:creationId xmlns:a16="http://schemas.microsoft.com/office/drawing/2014/main" id="{2313E7AC-1771-212B-98C1-B6C6053C7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6000" y="4153899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dirty="0"/>
              <a:t>CANADA SOCCER </a:t>
            </a:r>
            <a:br>
              <a:rPr lang="en-US" dirty="0"/>
            </a:br>
            <a:r>
              <a:rPr lang="en-US" dirty="0"/>
              <a:t>APPLICATION POUR LE SOCCER DE BASE</a:t>
            </a:r>
            <a:endParaRPr dirty="0"/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04894E1A-7E0E-E76D-B6BB-8F0D2F5DBE1B}"/>
              </a:ext>
            </a:extLst>
          </p:cNvPr>
          <p:cNvSpPr/>
          <p:nvPr/>
        </p:nvSpPr>
        <p:spPr>
          <a:xfrm>
            <a:off x="0" y="82296"/>
            <a:ext cx="12192000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02761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Mise </a:t>
            </a:r>
            <a:r>
              <a:rPr lang="en-CA" dirty="0" err="1"/>
              <a:t>en</a:t>
            </a:r>
            <a:r>
              <a:rPr lang="en-CA" dirty="0"/>
              <a:t> oeuvre pour le soccer de base</a:t>
            </a:r>
            <a:endParaRPr dirty="0"/>
          </a:p>
        </p:txBody>
      </p:sp>
      <p:sp>
        <p:nvSpPr>
          <p:cNvPr id="258" name="Google Shape;258;p26"/>
          <p:cNvSpPr txBox="1"/>
          <p:nvPr/>
        </p:nvSpPr>
        <p:spPr>
          <a:xfrm>
            <a:off x="1034767" y="1512775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Quel est le </a:t>
            </a:r>
            <a:r>
              <a:rPr lang="en-CA" sz="1800" dirty="0" err="1">
                <a:solidFill>
                  <a:schemeClr val="accent5"/>
                </a:solidFill>
              </a:rPr>
              <a:t>soutien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nécessaire</a:t>
            </a:r>
            <a:r>
              <a:rPr lang="en-CA" sz="1800" dirty="0">
                <a:solidFill>
                  <a:schemeClr val="accent5"/>
                </a:solidFill>
              </a:rPr>
              <a:t> pour </a:t>
            </a:r>
            <a:r>
              <a:rPr lang="en-CA" sz="1800" dirty="0" err="1">
                <a:solidFill>
                  <a:schemeClr val="accent5"/>
                </a:solidFill>
              </a:rPr>
              <a:t>apporter</a:t>
            </a:r>
            <a:r>
              <a:rPr lang="en-CA" sz="1800" dirty="0">
                <a:solidFill>
                  <a:schemeClr val="accent5"/>
                </a:solidFill>
              </a:rPr>
              <a:t> des </a:t>
            </a:r>
            <a:r>
              <a:rPr lang="en-CA" sz="1800" dirty="0" err="1">
                <a:solidFill>
                  <a:schemeClr val="accent5"/>
                </a:solidFill>
              </a:rPr>
              <a:t>améliorations</a:t>
            </a:r>
            <a:r>
              <a:rPr lang="en-CA" sz="1800" dirty="0">
                <a:solidFill>
                  <a:schemeClr val="accent5"/>
                </a:solidFill>
              </a:rPr>
              <a:t> pour les U6 à U13 </a:t>
            </a:r>
            <a:br>
              <a:rPr lang="en-CA" sz="1800" dirty="0">
                <a:solidFill>
                  <a:schemeClr val="accent5"/>
                </a:solidFill>
              </a:rPr>
            </a:br>
            <a:r>
              <a:rPr lang="en-CA" sz="1800" dirty="0">
                <a:solidFill>
                  <a:schemeClr val="accent5"/>
                </a:solidFill>
              </a:rPr>
              <a:t>au sein de </a:t>
            </a:r>
            <a:r>
              <a:rPr lang="en-CA" sz="1800" dirty="0" err="1">
                <a:solidFill>
                  <a:schemeClr val="accent5"/>
                </a:solidFill>
              </a:rPr>
              <a:t>votre</a:t>
            </a:r>
            <a:r>
              <a:rPr lang="en-CA" sz="1800" dirty="0">
                <a:solidFill>
                  <a:schemeClr val="accent5"/>
                </a:solidFill>
              </a:rPr>
              <a:t> club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lang="en-CA" dirty="0"/>
          </a:p>
        </p:txBody>
      </p:sp>
      <p:sp>
        <p:nvSpPr>
          <p:cNvPr id="259" name="Google Shape;259;p26"/>
          <p:cNvSpPr txBox="1"/>
          <p:nvPr/>
        </p:nvSpPr>
        <p:spPr>
          <a:xfrm>
            <a:off x="1034767" y="2159065"/>
            <a:ext cx="10122466" cy="394719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Mise </a:t>
            </a:r>
            <a:r>
              <a:rPr lang="en-CA" dirty="0" err="1"/>
              <a:t>en</a:t>
            </a:r>
            <a:r>
              <a:rPr lang="en-CA" dirty="0"/>
              <a:t> oeuvre pour le soccer de base</a:t>
            </a:r>
            <a:endParaRPr dirty="0"/>
          </a:p>
        </p:txBody>
      </p:sp>
      <p:sp>
        <p:nvSpPr>
          <p:cNvPr id="258" name="Google Shape;258;p26"/>
          <p:cNvSpPr txBox="1"/>
          <p:nvPr/>
        </p:nvSpPr>
        <p:spPr>
          <a:xfrm>
            <a:off x="1034767" y="1512775"/>
            <a:ext cx="10122466" cy="6462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Quels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sont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défis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auxquels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vous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êtes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confrontés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dans la livraison de programmes </a:t>
            </a:r>
            <a:b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de soccer de base de haute </a:t>
            </a:r>
            <a:r>
              <a:rPr lang="en-CA" sz="1800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qualité</a:t>
            </a:r>
            <a:r>
              <a:rPr lang="en-CA" sz="18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lang="en-CA" dirty="0"/>
          </a:p>
        </p:txBody>
      </p:sp>
      <p:sp>
        <p:nvSpPr>
          <p:cNvPr id="259" name="Google Shape;259;p26"/>
          <p:cNvSpPr txBox="1"/>
          <p:nvPr/>
        </p:nvSpPr>
        <p:spPr>
          <a:xfrm>
            <a:off x="1034767" y="2184117"/>
            <a:ext cx="10122466" cy="394719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CA" sz="1200" dirty="0">
                <a:solidFill>
                  <a:schemeClr val="accent5"/>
                </a:solidFill>
              </a:rPr>
              <a:t>RÉPONSE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  <p:extLst>
      <p:ext uri="{BB962C8B-B14F-4D97-AF65-F5344CB8AC3E}">
        <p14:creationId xmlns:p14="http://schemas.microsoft.com/office/powerpoint/2010/main" val="2504344198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/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Mise </a:t>
            </a:r>
            <a:r>
              <a:rPr lang="en-CA" dirty="0" err="1"/>
              <a:t>en</a:t>
            </a:r>
            <a:r>
              <a:rPr lang="en-CA" dirty="0"/>
              <a:t> oeuvre pour le soccer de base</a:t>
            </a:r>
          </a:p>
        </p:txBody>
      </p:sp>
      <p:sp>
        <p:nvSpPr>
          <p:cNvPr id="258" name="Google Shape;258;p26"/>
          <p:cNvSpPr txBox="1"/>
          <p:nvPr/>
        </p:nvSpPr>
        <p:spPr>
          <a:xfrm>
            <a:off x="1034767" y="1512775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Outre la </a:t>
            </a:r>
            <a:r>
              <a:rPr lang="en-CA" sz="1800" dirty="0" err="1">
                <a:solidFill>
                  <a:schemeClr val="accent5"/>
                </a:solidFill>
              </a:rPr>
              <a:t>croissance</a:t>
            </a:r>
            <a:r>
              <a:rPr lang="en-CA" sz="1800" dirty="0">
                <a:solidFill>
                  <a:schemeClr val="accent5"/>
                </a:solidFill>
              </a:rPr>
              <a:t>, comment </a:t>
            </a:r>
            <a:r>
              <a:rPr lang="en-CA" sz="1800" dirty="0" err="1">
                <a:solidFill>
                  <a:schemeClr val="accent5"/>
                </a:solidFill>
              </a:rPr>
              <a:t>reconnaîtrez</a:t>
            </a:r>
            <a:r>
              <a:rPr lang="en-CA" sz="1800" dirty="0">
                <a:solidFill>
                  <a:schemeClr val="accent5"/>
                </a:solidFill>
              </a:rPr>
              <a:t>-vous le succès de </a:t>
            </a:r>
            <a:r>
              <a:rPr lang="en-CA" sz="1800" dirty="0" err="1">
                <a:solidFill>
                  <a:schemeClr val="accent5"/>
                </a:solidFill>
              </a:rPr>
              <a:t>votre</a:t>
            </a:r>
            <a:r>
              <a:rPr lang="en-CA" sz="1800" dirty="0">
                <a:solidFill>
                  <a:schemeClr val="accent5"/>
                </a:solidFill>
              </a:rPr>
              <a:t> programme?</a:t>
            </a:r>
            <a:endParaRPr lang="en-CA" dirty="0"/>
          </a:p>
        </p:txBody>
      </p:sp>
      <p:sp>
        <p:nvSpPr>
          <p:cNvPr id="259" name="Google Shape;259;p26"/>
          <p:cNvSpPr txBox="1"/>
          <p:nvPr/>
        </p:nvSpPr>
        <p:spPr>
          <a:xfrm>
            <a:off x="1034767" y="2033531"/>
            <a:ext cx="10122466" cy="394719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CA" sz="1200" dirty="0">
                <a:solidFill>
                  <a:schemeClr val="accent5"/>
                </a:solidFill>
              </a:rPr>
              <a:t>RÉPONSE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  <p:extLst>
      <p:ext uri="{BB962C8B-B14F-4D97-AF65-F5344CB8AC3E}">
        <p14:creationId xmlns:p14="http://schemas.microsoft.com/office/powerpoint/2010/main" val="1130908100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>
          <a:extLst>
            <a:ext uri="{FF2B5EF4-FFF2-40B4-BE49-F238E27FC236}">
              <a16:creationId xmlns:a16="http://schemas.microsoft.com/office/drawing/2014/main" id="{CA4DB842-FCA2-0FF0-6CE8-5042879B8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">
            <a:extLst>
              <a:ext uri="{FF2B5EF4-FFF2-40B4-BE49-F238E27FC236}">
                <a16:creationId xmlns:a16="http://schemas.microsoft.com/office/drawing/2014/main" id="{77A2CB2A-DD5B-0C20-D8D7-821DB55088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767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Signatures.</a:t>
            </a:r>
            <a:r>
              <a:rPr lang="en-CA" u="none" dirty="0"/>
              <a:t>  </a:t>
            </a:r>
            <a:r>
              <a:rPr lang="en-CA" sz="2400" i="1" dirty="0">
                <a:solidFill>
                  <a:srgbClr val="C00000"/>
                </a:solidFill>
              </a:rPr>
              <a:t>Doit </a:t>
            </a:r>
            <a:r>
              <a:rPr lang="en-CA" sz="2400" i="1" dirty="0" err="1">
                <a:solidFill>
                  <a:srgbClr val="C00000"/>
                </a:solidFill>
              </a:rPr>
              <a:t>être</a:t>
            </a:r>
            <a:r>
              <a:rPr lang="en-CA" sz="2400" i="1" dirty="0">
                <a:solidFill>
                  <a:srgbClr val="C00000"/>
                </a:solidFill>
              </a:rPr>
              <a:t> </a:t>
            </a:r>
            <a:r>
              <a:rPr lang="en-CA" sz="2400" i="1" dirty="0" err="1">
                <a:solidFill>
                  <a:srgbClr val="C00000"/>
                </a:solidFill>
              </a:rPr>
              <a:t>signé</a:t>
            </a:r>
            <a:r>
              <a:rPr lang="en-CA" sz="2400" i="1" dirty="0">
                <a:solidFill>
                  <a:srgbClr val="C00000"/>
                </a:solidFill>
              </a:rPr>
              <a:t> par les </a:t>
            </a:r>
            <a:r>
              <a:rPr lang="en-CA" sz="2400" i="1" dirty="0" err="1">
                <a:solidFill>
                  <a:srgbClr val="C00000"/>
                </a:solidFill>
              </a:rPr>
              <a:t>personnes</a:t>
            </a:r>
            <a:r>
              <a:rPr lang="en-CA" sz="2400" i="1" dirty="0">
                <a:solidFill>
                  <a:srgbClr val="C00000"/>
                </a:solidFill>
              </a:rPr>
              <a:t> </a:t>
            </a:r>
            <a:r>
              <a:rPr lang="en-CA" sz="2400" i="1" dirty="0" err="1">
                <a:solidFill>
                  <a:srgbClr val="C00000"/>
                </a:solidFill>
              </a:rPr>
              <a:t>suivantes</a:t>
            </a:r>
            <a:r>
              <a:rPr lang="en-CA" sz="2400" i="1" dirty="0">
                <a:solidFill>
                  <a:srgbClr val="C00000"/>
                </a:solidFill>
              </a:rPr>
              <a:t> </a:t>
            </a:r>
            <a:br>
              <a:rPr lang="en-CA" sz="2400" i="1" dirty="0">
                <a:solidFill>
                  <a:srgbClr val="C00000"/>
                </a:solidFill>
              </a:rPr>
            </a:br>
            <a:r>
              <a:rPr lang="en-CA" sz="2400" i="1" u="none" dirty="0">
                <a:solidFill>
                  <a:srgbClr val="C00000"/>
                </a:solidFill>
              </a:rPr>
              <a:t>		       </a:t>
            </a:r>
            <a:r>
              <a:rPr lang="en-CA" sz="2400" i="1" dirty="0">
                <a:solidFill>
                  <a:srgbClr val="C00000"/>
                </a:solidFill>
              </a:rPr>
              <a:t>avant de </a:t>
            </a:r>
            <a:r>
              <a:rPr lang="en-CA" sz="2400" i="1" dirty="0" err="1">
                <a:solidFill>
                  <a:srgbClr val="C00000"/>
                </a:solidFill>
              </a:rPr>
              <a:t>retourner</a:t>
            </a:r>
            <a:r>
              <a:rPr lang="en-CA" sz="2400" i="1" dirty="0">
                <a:solidFill>
                  <a:srgbClr val="C00000"/>
                </a:solidFill>
              </a:rPr>
              <a:t> à Canada Soccer</a:t>
            </a:r>
            <a:endParaRPr lang="en-CA" i="1" dirty="0">
              <a:solidFill>
                <a:srgbClr val="C00000"/>
              </a:solidFill>
            </a:endParaRPr>
          </a:p>
        </p:txBody>
      </p:sp>
      <p:sp>
        <p:nvSpPr>
          <p:cNvPr id="258" name="Google Shape;258;p26">
            <a:extLst>
              <a:ext uri="{FF2B5EF4-FFF2-40B4-BE49-F238E27FC236}">
                <a16:creationId xmlns:a16="http://schemas.microsoft.com/office/drawing/2014/main" id="{C9739904-5FC3-6E50-93D9-11BA4DCFDE7A}"/>
              </a:ext>
            </a:extLst>
          </p:cNvPr>
          <p:cNvSpPr txBox="1"/>
          <p:nvPr/>
        </p:nvSpPr>
        <p:spPr>
          <a:xfrm>
            <a:off x="1118850" y="1459509"/>
            <a:ext cx="6309084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/>
              <a:t>Responsable</a:t>
            </a:r>
            <a:r>
              <a:rPr lang="en-CA" dirty="0"/>
              <a:t> du soccer de base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2" name="Google Shape;258;p26">
            <a:extLst>
              <a:ext uri="{FF2B5EF4-FFF2-40B4-BE49-F238E27FC236}">
                <a16:creationId xmlns:a16="http://schemas.microsoft.com/office/drawing/2014/main" id="{B7F26086-C614-3113-BB0A-01234C4EFE36}"/>
              </a:ext>
            </a:extLst>
          </p:cNvPr>
          <p:cNvSpPr txBox="1"/>
          <p:nvPr/>
        </p:nvSpPr>
        <p:spPr>
          <a:xfrm>
            <a:off x="1118850" y="2333989"/>
            <a:ext cx="6309084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Directeur(trice) technique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3" name="Google Shape;258;p26">
            <a:extLst>
              <a:ext uri="{FF2B5EF4-FFF2-40B4-BE49-F238E27FC236}">
                <a16:creationId xmlns:a16="http://schemas.microsoft.com/office/drawing/2014/main" id="{9AE91345-B90C-689A-D270-5C65693C6E68}"/>
              </a:ext>
            </a:extLst>
          </p:cNvPr>
          <p:cNvSpPr txBox="1"/>
          <p:nvPr/>
        </p:nvSpPr>
        <p:spPr>
          <a:xfrm>
            <a:off x="1118850" y="3327216"/>
            <a:ext cx="6309084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Directeur(trice) </a:t>
            </a:r>
            <a:r>
              <a:rPr lang="en-CA" dirty="0" err="1"/>
              <a:t>général</a:t>
            </a:r>
            <a:r>
              <a:rPr lang="en-CA" dirty="0"/>
              <a:t>(e)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4" name="Google Shape;258;p26">
            <a:extLst>
              <a:ext uri="{FF2B5EF4-FFF2-40B4-BE49-F238E27FC236}">
                <a16:creationId xmlns:a16="http://schemas.microsoft.com/office/drawing/2014/main" id="{A105BEEF-7478-D9A1-D0AE-F20389409F81}"/>
              </a:ext>
            </a:extLst>
          </p:cNvPr>
          <p:cNvSpPr txBox="1"/>
          <p:nvPr/>
        </p:nvSpPr>
        <p:spPr>
          <a:xfrm>
            <a:off x="1118850" y="4320443"/>
            <a:ext cx="6309084" cy="95406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 err="1"/>
              <a:t>Responsable</a:t>
            </a:r>
            <a:r>
              <a:rPr lang="en-CA" dirty="0"/>
              <a:t> provincial(e) </a:t>
            </a:r>
            <a:br>
              <a:rPr lang="en-CA" dirty="0"/>
            </a:br>
            <a:r>
              <a:rPr lang="en-CA" dirty="0"/>
              <a:t>de la reconnaissance de clubs 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sp>
        <p:nvSpPr>
          <p:cNvPr id="5" name="Google Shape;258;p26">
            <a:extLst>
              <a:ext uri="{FF2B5EF4-FFF2-40B4-BE49-F238E27FC236}">
                <a16:creationId xmlns:a16="http://schemas.microsoft.com/office/drawing/2014/main" id="{1DEE6D9B-D005-A6E5-1ECF-8E9D383BE204}"/>
              </a:ext>
            </a:extLst>
          </p:cNvPr>
          <p:cNvSpPr txBox="1"/>
          <p:nvPr/>
        </p:nvSpPr>
        <p:spPr>
          <a:xfrm>
            <a:off x="1118850" y="5501560"/>
            <a:ext cx="6309084" cy="73862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dirty="0"/>
              <a:t>Canada Soccer :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2C045A0E-3422-54B0-2467-7E1C3955E9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145" y="2134609"/>
            <a:ext cx="2574398" cy="258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848873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069A83AE-AF93-5287-4DA5-573195169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>
            <a:extLst>
              <a:ext uri="{FF2B5EF4-FFF2-40B4-BE49-F238E27FC236}">
                <a16:creationId xmlns:a16="http://schemas.microsoft.com/office/drawing/2014/main" id="{70F45B59-FF9D-AB32-6D4F-C18D4343D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6000" y="4379368"/>
            <a:ext cx="108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dirty="0"/>
              <a:t>OBSERVATION SUR LE TERRAIN ET PLAN D’ACTION À CONFIRMER PAR L’ASSOCIATION MEMBRE</a:t>
            </a:r>
            <a:endParaRPr dirty="0"/>
          </a:p>
        </p:txBody>
      </p:sp>
      <p:sp>
        <p:nvSpPr>
          <p:cNvPr id="2" name="Freeform 6">
            <a:extLst>
              <a:ext uri="{FF2B5EF4-FFF2-40B4-BE49-F238E27FC236}">
                <a16:creationId xmlns:a16="http://schemas.microsoft.com/office/drawing/2014/main" id="{1CD95DE1-B363-3155-8567-69069BFA8ECD}"/>
              </a:ext>
            </a:extLst>
          </p:cNvPr>
          <p:cNvSpPr/>
          <p:nvPr/>
        </p:nvSpPr>
        <p:spPr>
          <a:xfrm>
            <a:off x="1" y="82296"/>
            <a:ext cx="12192000" cy="6693407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0722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 err="1"/>
              <a:t>Logistique</a:t>
            </a:r>
            <a:r>
              <a:rPr lang="en-CA" dirty="0"/>
              <a:t> du programme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5"/>
            <a:ext cx="10122600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dirty="0">
                <a:solidFill>
                  <a:schemeClr val="accent5"/>
                </a:solidFill>
              </a:rPr>
              <a:t>Installations </a:t>
            </a:r>
            <a:r>
              <a:rPr lang="en-CA" sz="1800" dirty="0" err="1">
                <a:solidFill>
                  <a:schemeClr val="accent5"/>
                </a:solidFill>
              </a:rPr>
              <a:t>où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l’entraînement</a:t>
            </a:r>
            <a:r>
              <a:rPr lang="en-CA" sz="1800" dirty="0">
                <a:solidFill>
                  <a:schemeClr val="accent5"/>
                </a:solidFill>
              </a:rPr>
              <a:t> se </a:t>
            </a:r>
            <a:r>
              <a:rPr lang="en-CA" sz="1800" dirty="0" err="1">
                <a:solidFill>
                  <a:schemeClr val="accent5"/>
                </a:solidFill>
              </a:rPr>
              <a:t>déroule</a:t>
            </a:r>
            <a:r>
              <a:rPr lang="en-CA" sz="1800" dirty="0">
                <a:solidFill>
                  <a:schemeClr val="accent5"/>
                </a:solidFill>
              </a:rPr>
              <a:t> : (</a:t>
            </a:r>
            <a:r>
              <a:rPr lang="en-CA" sz="1800" dirty="0" err="1">
                <a:solidFill>
                  <a:schemeClr val="accent5"/>
                </a:solidFill>
              </a:rPr>
              <a:t>Indiquez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tous</a:t>
            </a:r>
            <a:r>
              <a:rPr lang="en-CA" sz="1800" dirty="0">
                <a:solidFill>
                  <a:schemeClr val="accent5"/>
                </a:solidFill>
              </a:rPr>
              <a:t> les </a:t>
            </a:r>
            <a:r>
              <a:rPr lang="en-CA" sz="1800" dirty="0" err="1">
                <a:solidFill>
                  <a:schemeClr val="accent5"/>
                </a:solidFill>
              </a:rPr>
              <a:t>endroits</a:t>
            </a:r>
            <a:r>
              <a:rPr lang="en-CA" sz="1800" dirty="0">
                <a:solidFill>
                  <a:schemeClr val="accent5"/>
                </a:solidFill>
              </a:rPr>
              <a:t> et </a:t>
            </a:r>
            <a:r>
              <a:rPr lang="en-CA" sz="1800" dirty="0" err="1">
                <a:solidFill>
                  <a:schemeClr val="accent5"/>
                </a:solidFill>
              </a:rPr>
              <a:t>leur</a:t>
            </a:r>
            <a:r>
              <a:rPr lang="en-CA" sz="1800" dirty="0">
                <a:solidFill>
                  <a:schemeClr val="accent5"/>
                </a:solidFill>
              </a:rPr>
              <a:t> </a:t>
            </a:r>
            <a:r>
              <a:rPr lang="en-CA" sz="1800" dirty="0" err="1">
                <a:solidFill>
                  <a:schemeClr val="accent5"/>
                </a:solidFill>
              </a:rPr>
              <a:t>adresse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endParaRPr dirty="0"/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048884"/>
            <a:ext cx="10122466" cy="381638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2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0296286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 err="1"/>
              <a:t>Logistique</a:t>
            </a:r>
            <a:r>
              <a:rPr lang="en-CA" dirty="0"/>
              <a:t> du programme</a:t>
            </a:r>
            <a:endParaRPr dirty="0"/>
          </a:p>
        </p:txBody>
      </p:sp>
      <p:sp>
        <p:nvSpPr>
          <p:cNvPr id="67" name="Google Shape;67;p5"/>
          <p:cNvSpPr txBox="1"/>
          <p:nvPr/>
        </p:nvSpPr>
        <p:spPr>
          <a:xfrm>
            <a:off x="1114744" y="1408838"/>
            <a:ext cx="8984767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/>
              <a:t>Veuillez</a:t>
            </a:r>
            <a:r>
              <a:rPr lang="en-US" sz="1800" dirty="0"/>
              <a:t> </a:t>
            </a:r>
            <a:r>
              <a:rPr lang="en-US" sz="1800" dirty="0" err="1"/>
              <a:t>inclure</a:t>
            </a:r>
            <a:r>
              <a:rPr lang="en-US" sz="1800" dirty="0"/>
              <a:t> les photos et dimensions de terrain des installations </a:t>
            </a:r>
            <a:r>
              <a:rPr lang="en-US" sz="1800" dirty="0" err="1"/>
              <a:t>d’entraînement</a:t>
            </a:r>
            <a:r>
              <a:rPr lang="en-US" sz="1800" dirty="0"/>
              <a:t> : </a:t>
            </a:r>
          </a:p>
        </p:txBody>
      </p:sp>
      <p:pic>
        <p:nvPicPr>
          <p:cNvPr id="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01AABE9D-3E5D-0DE8-A8BE-AA2A19AFF01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4744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A325B6A3-0C48-2E60-5F21-FE53F568F3F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90111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884954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F41E5E75-119A-7E47-C04E-40171E12F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>
            <a:extLst>
              <a:ext uri="{FF2B5EF4-FFF2-40B4-BE49-F238E27FC236}">
                <a16:creationId xmlns:a16="http://schemas.microsoft.com/office/drawing/2014/main" id="{6BE54ADA-8978-069E-FD91-BB3B3BAE0F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 err="1"/>
              <a:t>Logistique</a:t>
            </a:r>
            <a:r>
              <a:rPr lang="en-CA" dirty="0"/>
              <a:t> du programme</a:t>
            </a:r>
            <a:endParaRPr dirty="0"/>
          </a:p>
        </p:txBody>
      </p:sp>
      <p:sp>
        <p:nvSpPr>
          <p:cNvPr id="67" name="Google Shape;67;p5">
            <a:extLst>
              <a:ext uri="{FF2B5EF4-FFF2-40B4-BE49-F238E27FC236}">
                <a16:creationId xmlns:a16="http://schemas.microsoft.com/office/drawing/2014/main" id="{65E9C24E-54BF-19EA-BF0B-91505FB5C517}"/>
              </a:ext>
            </a:extLst>
          </p:cNvPr>
          <p:cNvSpPr txBox="1"/>
          <p:nvPr/>
        </p:nvSpPr>
        <p:spPr>
          <a:xfrm>
            <a:off x="1114744" y="1408838"/>
            <a:ext cx="8984767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800" dirty="0" err="1"/>
              <a:t>Veuillez</a:t>
            </a:r>
            <a:r>
              <a:rPr lang="en-US" sz="1800" dirty="0"/>
              <a:t> </a:t>
            </a:r>
            <a:r>
              <a:rPr lang="en-US" sz="1800" dirty="0" err="1"/>
              <a:t>inclure</a:t>
            </a:r>
            <a:r>
              <a:rPr lang="en-US" sz="1800" dirty="0"/>
              <a:t> les photos et dimensions de terrain des installations </a:t>
            </a:r>
            <a:r>
              <a:rPr lang="en-US" sz="1800" dirty="0" err="1"/>
              <a:t>d’entraînement</a:t>
            </a:r>
            <a:r>
              <a:rPr lang="en-US" sz="1800" dirty="0"/>
              <a:t> : </a:t>
            </a:r>
          </a:p>
        </p:txBody>
      </p:sp>
      <p:pic>
        <p:nvPicPr>
          <p:cNvPr id="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C0832147-185D-2FA5-D16A-2272F888F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4744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3E0D7863-E385-DEFF-960B-A2F7763A136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90111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9237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36F11E17-4786-871B-60AF-717CF1510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>
            <a:extLst>
              <a:ext uri="{FF2B5EF4-FFF2-40B4-BE49-F238E27FC236}">
                <a16:creationId xmlns:a16="http://schemas.microsoft.com/office/drawing/2014/main" id="{5E4AD371-9206-00BC-10A4-B3F00FF573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 err="1"/>
              <a:t>Logistique</a:t>
            </a:r>
            <a:r>
              <a:rPr lang="en-CA" dirty="0"/>
              <a:t> du programme</a:t>
            </a:r>
            <a:endParaRPr dirty="0"/>
          </a:p>
        </p:txBody>
      </p:sp>
      <p:sp>
        <p:nvSpPr>
          <p:cNvPr id="67" name="Google Shape;67;p5">
            <a:extLst>
              <a:ext uri="{FF2B5EF4-FFF2-40B4-BE49-F238E27FC236}">
                <a16:creationId xmlns:a16="http://schemas.microsoft.com/office/drawing/2014/main" id="{C519E6C5-E487-F8E4-A190-953A94808980}"/>
              </a:ext>
            </a:extLst>
          </p:cNvPr>
          <p:cNvSpPr txBox="1"/>
          <p:nvPr/>
        </p:nvSpPr>
        <p:spPr>
          <a:xfrm>
            <a:off x="1114744" y="1408838"/>
            <a:ext cx="8984767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800" dirty="0" err="1"/>
              <a:t>Veuillez</a:t>
            </a:r>
            <a:r>
              <a:rPr lang="en-US" sz="1800" dirty="0"/>
              <a:t> </a:t>
            </a:r>
            <a:r>
              <a:rPr lang="en-US" sz="1800" dirty="0" err="1"/>
              <a:t>inclure</a:t>
            </a:r>
            <a:r>
              <a:rPr lang="en-US" sz="1800" dirty="0"/>
              <a:t> les photos et dimensions de terrain des installations </a:t>
            </a:r>
            <a:r>
              <a:rPr lang="en-US" sz="1800" dirty="0" err="1"/>
              <a:t>d’entraînement</a:t>
            </a:r>
            <a:r>
              <a:rPr lang="en-US" sz="1800" dirty="0"/>
              <a:t> : </a:t>
            </a:r>
          </a:p>
        </p:txBody>
      </p:sp>
      <p:pic>
        <p:nvPicPr>
          <p:cNvPr id="2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0F34FCA8-D55C-3BE1-B549-EC5DAB24C56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4744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22;p22" descr="Icon&#10;&#10;Description automatically generated">
            <a:extLst>
              <a:ext uri="{FF2B5EF4-FFF2-40B4-BE49-F238E27FC236}">
                <a16:creationId xmlns:a16="http://schemas.microsoft.com/office/drawing/2014/main" id="{33055C11-D675-E521-F155-897BF39B937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90111" y="2412775"/>
            <a:ext cx="3209400" cy="320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32724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12775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CA" dirty="0"/>
              <a:t>Inscription au programme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6"/>
            <a:ext cx="10122600" cy="36929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Combien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joueurs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ont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accès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au programme? (U6 à U13)</a:t>
            </a:r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013268"/>
            <a:ext cx="10122466" cy="13541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200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Veuillez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décrire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par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groupe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d’âge</a:t>
            </a:r>
            <a:endParaRPr lang="en-CA" sz="1200" b="1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67;p5"/>
          <p:cNvSpPr txBox="1"/>
          <p:nvPr/>
        </p:nvSpPr>
        <p:spPr>
          <a:xfrm>
            <a:off x="1034633" y="3560200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Quels </a:t>
            </a:r>
            <a:r>
              <a:rPr lang="en-US" sz="1800" dirty="0" err="1"/>
              <a:t>groupes</a:t>
            </a:r>
            <a:r>
              <a:rPr lang="en-US" sz="1800" dirty="0"/>
              <a:t> </a:t>
            </a:r>
            <a:r>
              <a:rPr lang="en-US" sz="1800" dirty="0" err="1"/>
              <a:t>d’âge</a:t>
            </a:r>
            <a:r>
              <a:rPr lang="en-US" sz="1800" dirty="0"/>
              <a:t> et genre </a:t>
            </a:r>
            <a:r>
              <a:rPr lang="en-US" sz="1800" dirty="0" err="1"/>
              <a:t>peuvent</a:t>
            </a:r>
            <a:r>
              <a:rPr lang="en-US" sz="1800" dirty="0"/>
              <a:t> </a:t>
            </a:r>
            <a:r>
              <a:rPr lang="en-US" sz="1800" dirty="0" err="1"/>
              <a:t>participer</a:t>
            </a:r>
            <a:r>
              <a:rPr lang="en-US" sz="1800" dirty="0"/>
              <a:t> aux </a:t>
            </a:r>
            <a:r>
              <a:rPr lang="en-US" sz="1800" dirty="0" err="1"/>
              <a:t>programmes</a:t>
            </a:r>
            <a:r>
              <a:rPr lang="en-US" sz="1800" dirty="0"/>
              <a:t>? </a:t>
            </a:r>
            <a:endParaRPr sz="1800" dirty="0"/>
          </a:p>
        </p:txBody>
      </p:sp>
      <p:sp>
        <p:nvSpPr>
          <p:cNvPr id="68" name="Google Shape;68;p5"/>
          <p:cNvSpPr txBox="1"/>
          <p:nvPr/>
        </p:nvSpPr>
        <p:spPr>
          <a:xfrm>
            <a:off x="1034633" y="4060691"/>
            <a:ext cx="10122466" cy="221595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CA" sz="1200" dirty="0">
                <a:solidFill>
                  <a:schemeClr val="accent5"/>
                </a:solidFill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</a:rPr>
              <a:t>Veuillez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décrire</a:t>
            </a:r>
            <a:r>
              <a:rPr lang="en-CA" sz="1200" b="1" dirty="0">
                <a:solidFill>
                  <a:schemeClr val="accent5"/>
                </a:solidFill>
              </a:rPr>
              <a:t> pour </a:t>
            </a:r>
            <a:r>
              <a:rPr lang="en-CA" sz="1200" b="1" dirty="0" err="1">
                <a:solidFill>
                  <a:schemeClr val="accent5"/>
                </a:solidFill>
              </a:rPr>
              <a:t>chaque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groupe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d’âge</a:t>
            </a:r>
            <a:endParaRPr lang="en-CA" sz="1200" b="1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551337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1034633" y="607617"/>
            <a:ext cx="108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</a:pPr>
            <a:r>
              <a:rPr lang="en-CA" dirty="0"/>
              <a:t>Philosophie du programme</a:t>
            </a:r>
            <a:endParaRPr dirty="0"/>
          </a:p>
        </p:txBody>
      </p:sp>
      <p:sp>
        <p:nvSpPr>
          <p:cNvPr id="65" name="Google Shape;65;p5"/>
          <p:cNvSpPr txBox="1"/>
          <p:nvPr/>
        </p:nvSpPr>
        <p:spPr>
          <a:xfrm>
            <a:off x="1034767" y="1512775"/>
            <a:ext cx="10122600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Quelle est le ratio de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joueurs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 par </a:t>
            </a:r>
            <a:r>
              <a:rPr lang="en-CA" sz="1800" cap="none" dirty="0" err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entraîneur</a:t>
            </a:r>
            <a:r>
              <a:rPr lang="en-CA" sz="1800" cap="none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(e)?</a:t>
            </a:r>
            <a:endParaRPr dirty="0"/>
          </a:p>
        </p:txBody>
      </p:sp>
      <p:sp>
        <p:nvSpPr>
          <p:cNvPr id="66" name="Google Shape;66;p5"/>
          <p:cNvSpPr txBox="1"/>
          <p:nvPr/>
        </p:nvSpPr>
        <p:spPr>
          <a:xfrm>
            <a:off x="1034633" y="2048884"/>
            <a:ext cx="10122466" cy="160039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CA" sz="1200" dirty="0">
                <a:solidFill>
                  <a:schemeClr val="accent5"/>
                </a:solidFill>
              </a:rPr>
              <a:t>RÉPONSE : </a:t>
            </a:r>
            <a:r>
              <a:rPr lang="en-CA" sz="1200" b="1" dirty="0" err="1">
                <a:solidFill>
                  <a:schemeClr val="accent5"/>
                </a:solidFill>
              </a:rPr>
              <a:t>Veuillez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décrire</a:t>
            </a:r>
            <a:r>
              <a:rPr lang="en-CA" sz="1200" b="1" dirty="0">
                <a:solidFill>
                  <a:schemeClr val="accent5"/>
                </a:solidFill>
              </a:rPr>
              <a:t> pour </a:t>
            </a:r>
            <a:r>
              <a:rPr lang="en-CA" sz="1200" b="1" dirty="0" err="1">
                <a:solidFill>
                  <a:schemeClr val="accent5"/>
                </a:solidFill>
              </a:rPr>
              <a:t>chaque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groupe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 err="1">
                <a:solidFill>
                  <a:schemeClr val="accent5"/>
                </a:solidFill>
              </a:rPr>
              <a:t>d’âge</a:t>
            </a:r>
            <a:r>
              <a:rPr lang="en-CA" sz="1200" b="1" dirty="0">
                <a:solidFill>
                  <a:schemeClr val="accent5"/>
                </a:solidFill>
              </a:rPr>
              <a:t> </a:t>
            </a:r>
            <a:r>
              <a:rPr lang="en-CA" sz="12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U6 à U13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67;p5"/>
          <p:cNvSpPr txBox="1"/>
          <p:nvPr/>
        </p:nvSpPr>
        <p:spPr>
          <a:xfrm>
            <a:off x="1034633" y="3834942"/>
            <a:ext cx="10122466" cy="36929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Quelle est la durée de </a:t>
            </a:r>
            <a:r>
              <a:rPr lang="en-US" sz="1800" dirty="0" err="1"/>
              <a:t>chaque</a:t>
            </a:r>
            <a:r>
              <a:rPr lang="en-US" sz="1800" dirty="0"/>
              <a:t> séance </a:t>
            </a:r>
            <a:r>
              <a:rPr lang="en-US" sz="1800" dirty="0" err="1"/>
              <a:t>d’entraînement</a:t>
            </a:r>
            <a:r>
              <a:rPr lang="en-US" sz="1800" dirty="0"/>
              <a:t> par </a:t>
            </a:r>
            <a:r>
              <a:rPr lang="en-US" sz="1800" dirty="0" err="1"/>
              <a:t>groupe</a:t>
            </a:r>
            <a:r>
              <a:rPr lang="en-US" sz="1800" dirty="0"/>
              <a:t> </a:t>
            </a:r>
            <a:r>
              <a:rPr lang="en-US" sz="1800" dirty="0" err="1"/>
              <a:t>d’âge</a:t>
            </a:r>
            <a:r>
              <a:rPr lang="en-US" sz="1800" dirty="0"/>
              <a:t>? </a:t>
            </a:r>
            <a:endParaRPr lang="en-US" dirty="0"/>
          </a:p>
        </p:txBody>
      </p:sp>
      <p:sp>
        <p:nvSpPr>
          <p:cNvPr id="68" name="Google Shape;68;p5"/>
          <p:cNvSpPr txBox="1"/>
          <p:nvPr/>
        </p:nvSpPr>
        <p:spPr>
          <a:xfrm>
            <a:off x="1034633" y="4329582"/>
            <a:ext cx="10122466" cy="193895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CA" sz="1200" dirty="0">
                <a:solidFill>
                  <a:schemeClr val="accent5"/>
                </a:solidFill>
              </a:rPr>
              <a:t>RÉPONSE : </a:t>
            </a:r>
            <a:r>
              <a:rPr lang="en-CA" sz="1200" dirty="0" err="1">
                <a:solidFill>
                  <a:schemeClr val="accent5"/>
                </a:solidFill>
              </a:rPr>
              <a:t>Veuillez</a:t>
            </a:r>
            <a:r>
              <a:rPr lang="en-CA" sz="1200" dirty="0">
                <a:solidFill>
                  <a:schemeClr val="accent5"/>
                </a:solidFill>
              </a:rPr>
              <a:t> </a:t>
            </a:r>
            <a:r>
              <a:rPr lang="en-CA" sz="1200" dirty="0" err="1">
                <a:solidFill>
                  <a:schemeClr val="accent5"/>
                </a:solidFill>
              </a:rPr>
              <a:t>indiquer</a:t>
            </a:r>
            <a:r>
              <a:rPr lang="en-CA" sz="1200" dirty="0">
                <a:solidFill>
                  <a:schemeClr val="accent5"/>
                </a:solidFill>
              </a:rPr>
              <a:t> par </a:t>
            </a:r>
            <a:r>
              <a:rPr lang="en-CA" sz="1200" dirty="0" err="1">
                <a:solidFill>
                  <a:schemeClr val="accent5"/>
                </a:solidFill>
              </a:rPr>
              <a:t>groupe</a:t>
            </a:r>
            <a:r>
              <a:rPr lang="en-CA" sz="1200" dirty="0">
                <a:solidFill>
                  <a:schemeClr val="accent5"/>
                </a:solidFill>
              </a:rPr>
              <a:t> </a:t>
            </a:r>
            <a:r>
              <a:rPr lang="en-CA" sz="1200" dirty="0" err="1">
                <a:solidFill>
                  <a:schemeClr val="accent5"/>
                </a:solidFill>
              </a:rPr>
              <a:t>d’âge</a:t>
            </a:r>
            <a:r>
              <a:rPr lang="en-CA" sz="1200" dirty="0">
                <a:solidFill>
                  <a:schemeClr val="accent5"/>
                </a:solidFill>
              </a:rPr>
              <a:t> et durée de la séance pour chacun</a:t>
            </a:r>
            <a:endParaRPr lang="en-CA" sz="16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49323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Canada Soccer 2020 Theme">
  <a:themeElements>
    <a:clrScheme name="Canada Soccer">
      <a:dk1>
        <a:srgbClr val="7F7F7F"/>
      </a:dk1>
      <a:lt1>
        <a:srgbClr val="FFFFFF"/>
      </a:lt1>
      <a:dk2>
        <a:srgbClr val="C00000"/>
      </a:dk2>
      <a:lt2>
        <a:srgbClr val="E7E6E6"/>
      </a:lt2>
      <a:accent1>
        <a:srgbClr val="C00000"/>
      </a:accent1>
      <a:accent2>
        <a:srgbClr val="7F7F7F"/>
      </a:accent2>
      <a:accent3>
        <a:srgbClr val="A5A5A5"/>
      </a:accent3>
      <a:accent4>
        <a:srgbClr val="FFFFFF"/>
      </a:accent4>
      <a:accent5>
        <a:srgbClr val="000000"/>
      </a:accent5>
      <a:accent6>
        <a:srgbClr val="00B050"/>
      </a:accent6>
      <a:hlink>
        <a:srgbClr val="FF0000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31340EED4211438EBE6684201FE367" ma:contentTypeVersion="19" ma:contentTypeDescription="Create a new document." ma:contentTypeScope="" ma:versionID="f2bdb4bdfabe6d6768c2dd2b111b4a67">
  <xsd:schema xmlns:xsd="http://www.w3.org/2001/XMLSchema" xmlns:xs="http://www.w3.org/2001/XMLSchema" xmlns:p="http://schemas.microsoft.com/office/2006/metadata/properties" xmlns:ns2="e9a44d0e-4ec4-456c-8b78-4e4b93725264" xmlns:ns3="58c493e2-ed8b-4ada-8454-a96d0c533e01" targetNamespace="http://schemas.microsoft.com/office/2006/metadata/properties" ma:root="true" ma:fieldsID="d6c85d452396654b4f9dcd1483b956cb" ns2:_="" ns3:_="">
    <xsd:import namespace="e9a44d0e-4ec4-456c-8b78-4e4b93725264"/>
    <xsd:import namespace="58c493e2-ed8b-4ada-8454-a96d0c533e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a44d0e-4ec4-456c-8b78-4e4b937252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eccadef-844d-40ab-986f-175200b2ec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493e2-ed8b-4ada-8454-a96d0c533e0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54990d0-3149-4adf-8f15-0b33ccb04635}" ma:internalName="TaxCatchAll" ma:showField="CatchAllData" ma:web="58c493e2-ed8b-4ada-8454-a96d0c533e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8c493e2-ed8b-4ada-8454-a96d0c533e01" xsi:nil="true"/>
    <lcf76f155ced4ddcb4097134ff3c332f xmlns="e9a44d0e-4ec4-456c-8b78-4e4b9372526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F67CD9-4773-44BE-A458-42F81CFFE7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a44d0e-4ec4-456c-8b78-4e4b93725264"/>
    <ds:schemaRef ds:uri="58c493e2-ed8b-4ada-8454-a96d0c533e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91C16E-0F0B-46E0-B122-B8DF4216B9EB}">
  <ds:schemaRefs>
    <ds:schemaRef ds:uri="http://schemas.microsoft.com/office/2006/metadata/properties"/>
    <ds:schemaRef ds:uri="http://schemas.microsoft.com/office/infopath/2007/PartnerControls"/>
    <ds:schemaRef ds:uri="58c493e2-ed8b-4ada-8454-a96d0c533e01"/>
    <ds:schemaRef ds:uri="e9a44d0e-4ec4-456c-8b78-4e4b93725264"/>
  </ds:schemaRefs>
</ds:datastoreItem>
</file>

<file path=customXml/itemProps3.xml><?xml version="1.0" encoding="utf-8"?>
<ds:datastoreItem xmlns:ds="http://schemas.openxmlformats.org/officeDocument/2006/customXml" ds:itemID="{B303FEA9-1D79-4E76-8EBA-D0416EA894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949</Words>
  <Application>Microsoft Macintosh PowerPoint</Application>
  <PresentationFormat>Grand écran</PresentationFormat>
  <Paragraphs>348</Paragraphs>
  <Slides>37</Slides>
  <Notes>37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1" baseType="lpstr">
      <vt:lpstr>Arial</vt:lpstr>
      <vt:lpstr>Calibri</vt:lpstr>
      <vt:lpstr>DIN Condensed</vt:lpstr>
      <vt:lpstr>Canada Soccer 2020 Theme</vt:lpstr>
      <vt:lpstr>PROGRAMMATION DU SOCCER DE BASE  DE CANADA SOCCER</vt:lpstr>
      <vt:lpstr>Inscription au programme</vt:lpstr>
      <vt:lpstr>Inscription au programme</vt:lpstr>
      <vt:lpstr>Logistique du programme</vt:lpstr>
      <vt:lpstr>Logistique du programme</vt:lpstr>
      <vt:lpstr>Logistique du programme</vt:lpstr>
      <vt:lpstr>Logistique du programme</vt:lpstr>
      <vt:lpstr>Inscription au programme</vt:lpstr>
      <vt:lpstr>Philosophie du programme</vt:lpstr>
      <vt:lpstr>Inscription au programme</vt:lpstr>
      <vt:lpstr>Philosophie  </vt:lpstr>
      <vt:lpstr>Philosophie </vt:lpstr>
      <vt:lpstr>Philosophie</vt:lpstr>
      <vt:lpstr>Philosophie</vt:lpstr>
      <vt:lpstr>Philosophie</vt:lpstr>
      <vt:lpstr>Compétition </vt:lpstr>
      <vt:lpstr>Compétition </vt:lpstr>
      <vt:lpstr>Éducation </vt:lpstr>
      <vt:lpstr>RESPONSABLES DU PERSONNEL  ET ENTRAÎNEURS</vt:lpstr>
      <vt:lpstr>Responsables du programme Doit détenir un Diplôme Enfant</vt:lpstr>
      <vt:lpstr>Responsables du programme Doit détenir un Diplôme Enfant</vt:lpstr>
      <vt:lpstr>Entraîneurs de développement des compétences *Doivent détenir la liste sport sécuritaire*</vt:lpstr>
      <vt:lpstr>Entraîneurs de développement des compétences *Doivent détenir la liste sport sécuritaire*</vt:lpstr>
      <vt:lpstr>Entraîneurs de développement des compétences *Doivent détenir la liste sport sécuritaire*</vt:lpstr>
      <vt:lpstr>Formation</vt:lpstr>
      <vt:lpstr>PLANS DE SÉANCES D’ENTRAÎNEMENT </vt:lpstr>
      <vt:lpstr>Plan de séance d’entraînement U6</vt:lpstr>
      <vt:lpstr>Plan de séance d’entraînement U8</vt:lpstr>
      <vt:lpstr>Plan de séance d’entraînement U10</vt:lpstr>
      <vt:lpstr>Plan de séance d’entraînement U12</vt:lpstr>
      <vt:lpstr>Plan de séance d’entraînement U13</vt:lpstr>
      <vt:lpstr>CANADA SOCCER  APPLICATION POUR LE SOCCER DE BASE</vt:lpstr>
      <vt:lpstr>Mise en oeuvre pour le soccer de base</vt:lpstr>
      <vt:lpstr>Mise en oeuvre pour le soccer de base</vt:lpstr>
      <vt:lpstr>Mise en oeuvre pour le soccer de base</vt:lpstr>
      <vt:lpstr>Signatures.  Doit être signé par les personnes suivantes           avant de retourner à Canada Soccer</vt:lpstr>
      <vt:lpstr>OBSERVATION SUR LE TERRAIN ET PLAN D’ACTION À CONFIRMER PAR L’ASSOCIATION MEMBRE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 CENTRE APPLICATION</dc:title>
  <dc:creator>Jim Loughlin</dc:creator>
  <cp:lastModifiedBy>philippe germain</cp:lastModifiedBy>
  <cp:revision>35</cp:revision>
  <dcterms:created xsi:type="dcterms:W3CDTF">2021-08-08T10:00:27Z</dcterms:created>
  <dcterms:modified xsi:type="dcterms:W3CDTF">2026-02-04T16:59:46Z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0x0101007B31340EED4211438EBE6684201FE367</vt:lpwstr>
  </property>
  <property fmtid="{D5CDD505-2E9C-101B-9397-08002B2CF9AE}" pid="3" name="MediaServiceImageTags">
    <vt:lpwstr/>
  </property>
</Properties>
</file>