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42"/>
  </p:notesMasterIdLst>
  <p:sldIdLst>
    <p:sldId id="257" r:id="rId5"/>
    <p:sldId id="260" r:id="rId6"/>
    <p:sldId id="309" r:id="rId7"/>
    <p:sldId id="283" r:id="rId8"/>
    <p:sldId id="285" r:id="rId9"/>
    <p:sldId id="307" r:id="rId10"/>
    <p:sldId id="311" r:id="rId11"/>
    <p:sldId id="286" r:id="rId12"/>
    <p:sldId id="291" r:id="rId13"/>
    <p:sldId id="287" r:id="rId14"/>
    <p:sldId id="284" r:id="rId15"/>
    <p:sldId id="258" r:id="rId16"/>
    <p:sldId id="298" r:id="rId17"/>
    <p:sldId id="293" r:id="rId18"/>
    <p:sldId id="297" r:id="rId19"/>
    <p:sldId id="288" r:id="rId20"/>
    <p:sldId id="295" r:id="rId21"/>
    <p:sldId id="282" r:id="rId22"/>
    <p:sldId id="268" r:id="rId23"/>
    <p:sldId id="289" r:id="rId24"/>
    <p:sldId id="310" r:id="rId25"/>
    <p:sldId id="290" r:id="rId26"/>
    <p:sldId id="273" r:id="rId27"/>
    <p:sldId id="303" r:id="rId28"/>
    <p:sldId id="292" r:id="rId29"/>
    <p:sldId id="274" r:id="rId30"/>
    <p:sldId id="277" r:id="rId31"/>
    <p:sldId id="308" r:id="rId32"/>
    <p:sldId id="304" r:id="rId33"/>
    <p:sldId id="305" r:id="rId34"/>
    <p:sldId id="306" r:id="rId35"/>
    <p:sldId id="299" r:id="rId36"/>
    <p:sldId id="281" r:id="rId37"/>
    <p:sldId id="294" r:id="rId38"/>
    <p:sldId id="296" r:id="rId39"/>
    <p:sldId id="302" r:id="rId40"/>
    <p:sldId id="300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ilmNnhh+KSFa3aEEgrFGk5O333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6F3F2B-84B7-40EE-B617-A5F8F143587B}">
  <a:tblStyle styleId="{3E6F3F2B-84B7-40EE-B617-A5F8F143587B}" styleName="Table_0">
    <a:wholeTbl>
      <a:tcTxStyle b="off" i="off">
        <a:font>
          <a:latin typeface="DIN"/>
          <a:ea typeface="DIN"/>
          <a:cs typeface="DIN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6E6"/>
          </a:solidFill>
        </a:fill>
      </a:tcStyle>
    </a:wholeTbl>
    <a:band1H>
      <a:tcTxStyle/>
      <a:tcStyle>
        <a:tcBdr/>
        <a:fill>
          <a:solidFill>
            <a:srgbClr val="E8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DIN"/>
          <a:ea typeface="DIN"/>
          <a:cs typeface="DIN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DIN"/>
          <a:ea typeface="DIN"/>
          <a:cs typeface="DIN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DIN"/>
          <a:ea typeface="DIN"/>
          <a:cs typeface="DIN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DIN"/>
          <a:ea typeface="DIN"/>
          <a:cs typeface="DIN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4"/>
    <p:restoredTop sz="94526"/>
  </p:normalViewPr>
  <p:slideViewPr>
    <p:cSldViewPr snapToGrid="0">
      <p:cViewPr varScale="1">
        <p:scale>
          <a:sx n="112" d="100"/>
          <a:sy n="112" d="100"/>
        </p:scale>
        <p:origin x="8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customschemas.google.com/relationships/presentationmetadata" Target="meta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1312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6427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604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5368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957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93128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347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58972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20379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1A0A3B06-086C-8278-006A-04C59CB18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>
            <a:extLst>
              <a:ext uri="{FF2B5EF4-FFF2-40B4-BE49-F238E27FC236}">
                <a16:creationId xmlns:a16="http://schemas.microsoft.com/office/drawing/2014/main" id="{AD66FC9E-CF09-C5D9-9D78-4CCEAC686F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>
            <a:extLst>
              <a:ext uri="{FF2B5EF4-FFF2-40B4-BE49-F238E27FC236}">
                <a16:creationId xmlns:a16="http://schemas.microsoft.com/office/drawing/2014/main" id="{3ED48F31-7D8D-A899-D55F-E61A4DDBD8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7846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50011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0BFFBC61-760E-8F6C-C6EF-DB41C523A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>
            <a:extLst>
              <a:ext uri="{FF2B5EF4-FFF2-40B4-BE49-F238E27FC236}">
                <a16:creationId xmlns:a16="http://schemas.microsoft.com/office/drawing/2014/main" id="{74A34FFD-1EDE-BA4A-DC51-980D654927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8:notes">
            <a:extLst>
              <a:ext uri="{FF2B5EF4-FFF2-40B4-BE49-F238E27FC236}">
                <a16:creationId xmlns:a16="http://schemas.microsoft.com/office/drawing/2014/main" id="{D1C31F04-D4B9-6698-8100-237199914C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59732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17995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429A4985-A967-4CB4-3FF7-70D3158EE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0C5B13CA-A37F-D7C7-81B3-12E683AD4F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A09D9107-5C47-B2FE-E8CF-9B0EB7B701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19152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1B9B9D6C-9A54-C5F0-2343-160D509A3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BE41B720-DDB4-0018-C939-66FAC25869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36D6F35F-A205-962C-6BB3-55904CC38D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912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CA2F01A5-B022-8B4D-BA0C-C561BA549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>
            <a:extLst>
              <a:ext uri="{FF2B5EF4-FFF2-40B4-BE49-F238E27FC236}">
                <a16:creationId xmlns:a16="http://schemas.microsoft.com/office/drawing/2014/main" id="{E7B6122E-2CE0-AA52-03DC-ED6D331660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>
            <a:extLst>
              <a:ext uri="{FF2B5EF4-FFF2-40B4-BE49-F238E27FC236}">
                <a16:creationId xmlns:a16="http://schemas.microsoft.com/office/drawing/2014/main" id="{32C947FD-D200-DF8E-6182-91DEEE1C48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24733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E0739F9E-5F5A-E056-61C8-D3E8F3705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54902630-5A0F-F9DB-F3E6-AB490F128B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1B7C9F56-69B8-969F-6671-29A020485F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34352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D76C0B57-4E3F-9DA3-5236-CB1B48DA0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409A9980-8AAF-F867-CA30-D0CB3865DF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7ECB6CF7-BDDE-91A2-E30F-DEA0FEC1B8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36126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8AFC4A7F-E29B-8A26-2714-ED60C1F66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>
            <a:extLst>
              <a:ext uri="{FF2B5EF4-FFF2-40B4-BE49-F238E27FC236}">
                <a16:creationId xmlns:a16="http://schemas.microsoft.com/office/drawing/2014/main" id="{010F538B-121D-2D81-B171-7E46FDB486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>
            <a:extLst>
              <a:ext uri="{FF2B5EF4-FFF2-40B4-BE49-F238E27FC236}">
                <a16:creationId xmlns:a16="http://schemas.microsoft.com/office/drawing/2014/main" id="{C62797A2-5BE1-2D1B-F1E5-1496536543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91744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21405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685456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>
          <a:extLst>
            <a:ext uri="{FF2B5EF4-FFF2-40B4-BE49-F238E27FC236}">
              <a16:creationId xmlns:a16="http://schemas.microsoft.com/office/drawing/2014/main" id="{39401D62-EDE3-EB28-E04E-DA1D1AC0F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>
            <a:extLst>
              <a:ext uri="{FF2B5EF4-FFF2-40B4-BE49-F238E27FC236}">
                <a16:creationId xmlns:a16="http://schemas.microsoft.com/office/drawing/2014/main" id="{681EE556-104D-5CB3-2C48-345C186585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>
            <a:extLst>
              <a:ext uri="{FF2B5EF4-FFF2-40B4-BE49-F238E27FC236}">
                <a16:creationId xmlns:a16="http://schemas.microsoft.com/office/drawing/2014/main" id="{4207FD58-6620-95AC-789A-8DA1B5185A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73600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5A786FF2-68C7-C6AF-3739-CDA98F8A3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>
            <a:extLst>
              <a:ext uri="{FF2B5EF4-FFF2-40B4-BE49-F238E27FC236}">
                <a16:creationId xmlns:a16="http://schemas.microsoft.com/office/drawing/2014/main" id="{2CA6018D-FE2B-B910-8E95-36AFA37226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>
            <a:extLst>
              <a:ext uri="{FF2B5EF4-FFF2-40B4-BE49-F238E27FC236}">
                <a16:creationId xmlns:a16="http://schemas.microsoft.com/office/drawing/2014/main" id="{AE36BA8A-5F38-2889-4E88-96EA2B18E7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775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5689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8446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2263F090-CB8D-89D3-4D78-8D9FA03BB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>
            <a:extLst>
              <a:ext uri="{FF2B5EF4-FFF2-40B4-BE49-F238E27FC236}">
                <a16:creationId xmlns:a16="http://schemas.microsoft.com/office/drawing/2014/main" id="{3F8DF7CD-AF5B-15F2-205E-D938A848F8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>
            <a:extLst>
              <a:ext uri="{FF2B5EF4-FFF2-40B4-BE49-F238E27FC236}">
                <a16:creationId xmlns:a16="http://schemas.microsoft.com/office/drawing/2014/main" id="{FCD32D8A-D4E1-0314-B01A-A3C27BD910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689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1464437E-36C7-20B6-A582-0EE1C4B4F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>
            <a:extLst>
              <a:ext uri="{FF2B5EF4-FFF2-40B4-BE49-F238E27FC236}">
                <a16:creationId xmlns:a16="http://schemas.microsoft.com/office/drawing/2014/main" id="{8DD9FB20-D9AF-4B3C-3CE9-4A549420EB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>
            <a:extLst>
              <a:ext uri="{FF2B5EF4-FFF2-40B4-BE49-F238E27FC236}">
                <a16:creationId xmlns:a16="http://schemas.microsoft.com/office/drawing/2014/main" id="{D06951DF-B050-D4FF-F16E-67EF7B74CB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8689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182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008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sentation Subtitle">
  <p:cSld name="Presentation Sub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8"/>
          <p:cNvSpPr txBox="1">
            <a:spLocks noGrp="1"/>
          </p:cNvSpPr>
          <p:nvPr>
            <p:ph type="title"/>
          </p:nvPr>
        </p:nvSpPr>
        <p:spPr>
          <a:xfrm>
            <a:off x="696000" y="3653155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8"/>
          <p:cNvSpPr txBox="1">
            <a:spLocks noGrp="1"/>
          </p:cNvSpPr>
          <p:nvPr>
            <p:ph type="body" idx="1"/>
          </p:nvPr>
        </p:nvSpPr>
        <p:spPr>
          <a:xfrm>
            <a:off x="696000" y="4733155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Content ">
  <p:cSld name="Main Content 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9"/>
          <p:cNvSpPr txBox="1">
            <a:spLocks noGrp="1"/>
          </p:cNvSpPr>
          <p:nvPr>
            <p:ph type="title"/>
          </p:nvPr>
        </p:nvSpPr>
        <p:spPr>
          <a:xfrm>
            <a:off x="838200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u="sng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8000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Char char="•"/>
              <a:defRPr>
                <a:solidFill>
                  <a:schemeClr val="accent5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Char char="•"/>
              <a:defRPr>
                <a:solidFill>
                  <a:schemeClr val="accent5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•"/>
              <a:defRPr>
                <a:solidFill>
                  <a:schemeClr val="accent5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ctrTitle"/>
          </p:nvPr>
        </p:nvSpPr>
        <p:spPr>
          <a:xfrm>
            <a:off x="1524000" y="4343401"/>
            <a:ext cx="9144000" cy="785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  <a:defRPr sz="5400" b="1" cap="none">
                <a:solidFill>
                  <a:srgbClr val="C000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0"/>
          <p:cNvSpPr txBox="1"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cap="none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Content Two Column" type="twoObj">
  <p:cSld name="TWO_OBJECT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1"/>
          <p:cNvSpPr txBox="1">
            <a:spLocks noGrp="1"/>
          </p:cNvSpPr>
          <p:nvPr>
            <p:ph type="title"/>
          </p:nvPr>
        </p:nvSpPr>
        <p:spPr>
          <a:xfrm>
            <a:off x="838200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u="sng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Char char="•"/>
              <a:defRPr>
                <a:solidFill>
                  <a:schemeClr val="accent5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Char char="•"/>
              <a:defRPr>
                <a:solidFill>
                  <a:schemeClr val="accent5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•"/>
              <a:defRPr>
                <a:solidFill>
                  <a:schemeClr val="accent5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1"/>
          <p:cNvSpPr txBox="1">
            <a:spLocks noGrp="1"/>
          </p:cNvSpPr>
          <p:nvPr>
            <p:ph type="body" idx="2"/>
          </p:nvPr>
        </p:nvSpPr>
        <p:spPr>
          <a:xfrm>
            <a:off x="6456600" y="18129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Char char="•"/>
              <a:defRPr>
                <a:solidFill>
                  <a:schemeClr val="accent5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Char char="•"/>
              <a:defRPr>
                <a:solidFill>
                  <a:schemeClr val="accent5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•"/>
              <a:defRPr>
                <a:solidFill>
                  <a:schemeClr val="accent5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Page Image">
  <p:cSld name="Full Page Imag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2"/>
          <p:cNvSpPr>
            <a:spLocks noGrp="1"/>
          </p:cNvSpPr>
          <p:nvPr>
            <p:ph type="pic" idx="2"/>
          </p:nvPr>
        </p:nvSpPr>
        <p:spPr>
          <a:xfrm>
            <a:off x="254000" y="0"/>
            <a:ext cx="11430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>
            <a:spLocks noGrp="1"/>
          </p:cNvSpPr>
          <p:nvPr>
            <p:ph type="title"/>
          </p:nvPr>
        </p:nvSpPr>
        <p:spPr>
          <a:xfrm>
            <a:off x="1169894" y="3125972"/>
            <a:ext cx="9852212" cy="229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CA" b="1" dirty="0">
                <a:latin typeface="DIN Condensed" panose="02020500000000000000" pitchFamily="18" charset="0"/>
              </a:rPr>
              <a:t>CANADA SOCCER</a:t>
            </a:r>
            <a:br>
              <a:rPr lang="en-CA" b="1" dirty="0">
                <a:latin typeface="DIN Condensed" panose="02020500000000000000" pitchFamily="18" charset="0"/>
              </a:rPr>
            </a:br>
            <a:r>
              <a:rPr lang="en-CA" b="1" dirty="0">
                <a:latin typeface="DIN Condensed" panose="02020500000000000000" pitchFamily="18" charset="0"/>
              </a:rPr>
              <a:t>GRASSROOTS PROGRAMMING</a:t>
            </a:r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44669F6C-EFEF-1356-5174-B881BC582FBF}"/>
              </a:ext>
            </a:extLst>
          </p:cNvPr>
          <p:cNvSpPr/>
          <p:nvPr/>
        </p:nvSpPr>
        <p:spPr>
          <a:xfrm>
            <a:off x="0" y="69450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Registration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5"/>
            <a:ext cx="10122600" cy="64965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How Many Weeks Is The Program? How many days do </a:t>
            </a:r>
            <a:r>
              <a:rPr lang="en-CA" sz="1800" dirty="0">
                <a:solidFill>
                  <a:schemeClr val="accent5"/>
                </a:solidFill>
              </a:rPr>
              <a:t>players 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train a week?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(winter, summer, spring)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cap="none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CA" sz="1800" b="1" u="sng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Provide Weeks / Blocks For Calendar Year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637677"/>
            <a:ext cx="10122466" cy="390872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Provide </a:t>
            </a:r>
            <a:r>
              <a:rPr lang="en-CA" sz="1200" b="1" dirty="0">
                <a:solidFill>
                  <a:schemeClr val="accent5"/>
                </a:solidFill>
              </a:rPr>
              <a:t>P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rogram Calander link if accessible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9085830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Philosophy 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 How Your Development Philosophy Aligns To Grassroots Development Principles: </a:t>
            </a:r>
            <a:endParaRPr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41857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Explain how you will develop more skillful players.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5924685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Philosophy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 Your Training Methodology To Develop More Skillful Players:  </a:t>
            </a:r>
            <a:endParaRPr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41857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b="1" dirty="0">
                <a:solidFill>
                  <a:schemeClr val="accent5"/>
                </a:solidFill>
              </a:rPr>
              <a:t>Insert link for club game model that includes U6-U13 ages and training methodology: </a:t>
            </a: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Philosophy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 How Grassroots Programming Will Support Your Club Game Model:  </a:t>
            </a:r>
            <a:endParaRPr lang="en-CA"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41857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7290333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Philosophy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 How Will Players Be Grouped or Teams Formed in the training environment: </a:t>
            </a:r>
            <a:endParaRPr dirty="0"/>
          </a:p>
        </p:txBody>
      </p:sp>
      <p:sp>
        <p:nvSpPr>
          <p:cNvPr id="5" name="Google Shape;50;p3">
            <a:extLst>
              <a:ext uri="{FF2B5EF4-FFF2-40B4-BE49-F238E27FC236}">
                <a16:creationId xmlns:a16="http://schemas.microsoft.com/office/drawing/2014/main" id="{B162E348-0BC6-075D-E2C5-483FFCE675FB}"/>
              </a:ext>
            </a:extLst>
          </p:cNvPr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Please insert selection criteria and documents/research your club use.</a:t>
            </a: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0206893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Philosophy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Please Provide Training Syllabus/Curriculum To Develop Skillful Players:</a:t>
            </a:r>
            <a:endParaRPr lang="en-CA" dirty="0"/>
          </a:p>
        </p:txBody>
      </p:sp>
      <p:sp>
        <p:nvSpPr>
          <p:cNvPr id="3" name="Google Shape;50;p3">
            <a:extLst>
              <a:ext uri="{FF2B5EF4-FFF2-40B4-BE49-F238E27FC236}">
                <a16:creationId xmlns:a16="http://schemas.microsoft.com/office/drawing/2014/main" id="{BC6A7380-A058-32F6-1F2D-094F2EA2C817}"/>
              </a:ext>
            </a:extLst>
          </p:cNvPr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insert links to full training curriculum for u6 – u13.  </a:t>
            </a: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8024993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Competition </a:t>
            </a:r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 Game And Competition League/festival Environment: (U8 – U13 age groups)</a:t>
            </a:r>
            <a:endParaRPr lang="en-CA"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41857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</a:rPr>
              <a:t>I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nsert league website/formats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1575029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Competition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 How Will Players Be Grouped Or Teams Formed On Game Day: (U8 – U13 ) </a:t>
            </a:r>
            <a:endParaRPr dirty="0"/>
          </a:p>
        </p:txBody>
      </p:sp>
      <p:sp>
        <p:nvSpPr>
          <p:cNvPr id="5" name="Google Shape;50;p3">
            <a:extLst>
              <a:ext uri="{FF2B5EF4-FFF2-40B4-BE49-F238E27FC236}">
                <a16:creationId xmlns:a16="http://schemas.microsoft.com/office/drawing/2014/main" id="{B162E348-0BC6-075D-E2C5-483FFCE675FB}"/>
              </a:ext>
            </a:extLst>
          </p:cNvPr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  <a:r>
              <a:rPr lang="en-CA" sz="1200" dirty="0">
                <a:solidFill>
                  <a:schemeClr val="accent5"/>
                </a:solidFill>
              </a:rPr>
              <a:t> </a:t>
            </a:r>
            <a:r>
              <a:rPr lang="en-CA" sz="1200" b="1" dirty="0">
                <a:solidFill>
                  <a:schemeClr val="accent5"/>
                </a:solidFill>
              </a:rPr>
              <a:t>Please explain per age group &amp; Gender and selection documents link.</a:t>
            </a: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8668368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Education </a:t>
            </a:r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Explain: How You Educate Parents, Coaches &amp; Staff With Grassroots Principles? </a:t>
            </a:r>
            <a:endParaRPr lang="en-CA"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  <a:r>
              <a:rPr lang="en-CA" sz="1200" dirty="0">
                <a:solidFill>
                  <a:schemeClr val="accent5"/>
                </a:solidFill>
              </a:rPr>
              <a:t> </a:t>
            </a:r>
            <a:r>
              <a:rPr lang="en-CA" sz="1200" b="1" dirty="0">
                <a:solidFill>
                  <a:schemeClr val="accent5"/>
                </a:solidFill>
              </a:rPr>
              <a:t>Present a yearly calendar of feedback and education delivery for parents. (insert link if required)</a:t>
            </a: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0048402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F4ED47-0346-4DEC-25BB-F7677D377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3863220"/>
            <a:ext cx="10800000" cy="1080000"/>
          </a:xfrm>
        </p:spPr>
        <p:txBody>
          <a:bodyPr/>
          <a:lstStyle/>
          <a:p>
            <a:r>
              <a:rPr lang="en-US" dirty="0"/>
              <a:t>STAFF LEADS &amp; COACHES </a:t>
            </a:r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E2F58F02-63EC-F36E-2AF1-D91912276CC8}"/>
              </a:ext>
            </a:extLst>
          </p:cNvPr>
          <p:cNvSpPr/>
          <p:nvPr/>
        </p:nvSpPr>
        <p:spPr>
          <a:xfrm>
            <a:off x="0" y="69450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Registration</a:t>
            </a:r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6"/>
            <a:ext cx="10122600" cy="3692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sym typeface="Arial"/>
              </a:rPr>
              <a:t>Please </a:t>
            </a:r>
            <a:r>
              <a:rPr lang="en-CA" sz="1800" dirty="0">
                <a:solidFill>
                  <a:schemeClr val="accent5"/>
                </a:solidFill>
              </a:rPr>
              <a:t>Provide </a:t>
            </a:r>
            <a:r>
              <a:rPr lang="en-CA" sz="1800" cap="none" dirty="0">
                <a:solidFill>
                  <a:schemeClr val="accent5"/>
                </a:solidFill>
                <a:sym typeface="Arial"/>
              </a:rPr>
              <a:t>The Registration Process In Your Club for U6-U13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</p:txBody>
      </p:sp>
      <p:sp>
        <p:nvSpPr>
          <p:cNvPr id="66" name="Google Shape;66;p5"/>
          <p:cNvSpPr txBox="1"/>
          <p:nvPr/>
        </p:nvSpPr>
        <p:spPr>
          <a:xfrm>
            <a:off x="1034499" y="1979763"/>
            <a:ext cx="10122466" cy="350861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Add website link and registration criteria for all programs offered u6 – u13.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Program Leads</a:t>
            </a:r>
            <a:r>
              <a:rPr lang="en-US" b="0" u="none" dirty="0"/>
              <a:t>    </a:t>
            </a:r>
            <a:r>
              <a:rPr lang="en-US" b="0" u="none" dirty="0">
                <a:solidFill>
                  <a:srgbClr val="C00000"/>
                </a:solidFill>
              </a:rPr>
              <a:t>Must have a valid Children's Diploma </a:t>
            </a:r>
            <a:endParaRPr b="0" u="none" dirty="0">
              <a:solidFill>
                <a:srgbClr val="C00000"/>
              </a:solidFill>
            </a:endParaRPr>
          </a:p>
        </p:txBody>
      </p:sp>
      <p:sp>
        <p:nvSpPr>
          <p:cNvPr id="151" name="Google Shape;151;p14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Lead Coach # 2: </a:t>
            </a:r>
          </a:p>
        </p:txBody>
      </p:sp>
      <p:sp>
        <p:nvSpPr>
          <p:cNvPr id="152" name="Google Shape;152;p14"/>
          <p:cNvSpPr txBox="1"/>
          <p:nvPr/>
        </p:nvSpPr>
        <p:spPr>
          <a:xfrm>
            <a:off x="1034767" y="1997224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CA" sz="1800" dirty="0">
                <a:solidFill>
                  <a:schemeClr val="accent5"/>
                </a:solidFill>
              </a:rPr>
              <a:t>NCCP# (Safe Sport Roster Completed)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Children's Diploma Certificate #</a:t>
            </a:r>
          </a:p>
        </p:txBody>
      </p:sp>
      <p:sp>
        <p:nvSpPr>
          <p:cNvPr id="2" name="Google Shape;159;p15">
            <a:extLst>
              <a:ext uri="{FF2B5EF4-FFF2-40B4-BE49-F238E27FC236}">
                <a16:creationId xmlns:a16="http://schemas.microsoft.com/office/drawing/2014/main" id="{2D7F4963-CD79-C1A4-1401-4772D39E5129}"/>
              </a:ext>
            </a:extLst>
          </p:cNvPr>
          <p:cNvSpPr txBox="1"/>
          <p:nvPr/>
        </p:nvSpPr>
        <p:spPr>
          <a:xfrm>
            <a:off x="1034767" y="2703600"/>
            <a:ext cx="10122466" cy="36317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Detailed Responsibilities And Role: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0602111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CA6DCD04-DBC0-DA80-25FF-6046E477A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>
            <a:extLst>
              <a:ext uri="{FF2B5EF4-FFF2-40B4-BE49-F238E27FC236}">
                <a16:creationId xmlns:a16="http://schemas.microsoft.com/office/drawing/2014/main" id="{40453246-64AB-6902-89FB-AC3EC4C74B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Program Leads</a:t>
            </a:r>
            <a:r>
              <a:rPr lang="en-US" b="0" u="none" dirty="0"/>
              <a:t>    </a:t>
            </a:r>
            <a:r>
              <a:rPr lang="en-US" b="0" u="none" dirty="0">
                <a:solidFill>
                  <a:srgbClr val="C00000"/>
                </a:solidFill>
              </a:rPr>
              <a:t>Must have a valid Children's Diploma </a:t>
            </a:r>
            <a:endParaRPr b="0" u="none" dirty="0">
              <a:solidFill>
                <a:srgbClr val="C00000"/>
              </a:solidFill>
            </a:endParaRPr>
          </a:p>
        </p:txBody>
      </p:sp>
      <p:sp>
        <p:nvSpPr>
          <p:cNvPr id="151" name="Google Shape;151;p14">
            <a:extLst>
              <a:ext uri="{FF2B5EF4-FFF2-40B4-BE49-F238E27FC236}">
                <a16:creationId xmlns:a16="http://schemas.microsoft.com/office/drawing/2014/main" id="{9FC13125-810D-0EFA-3267-F89BB0BE283A}"/>
              </a:ext>
            </a:extLst>
          </p:cNvPr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Lead Coach # 2: </a:t>
            </a:r>
          </a:p>
        </p:txBody>
      </p:sp>
      <p:sp>
        <p:nvSpPr>
          <p:cNvPr id="152" name="Google Shape;152;p14">
            <a:extLst>
              <a:ext uri="{FF2B5EF4-FFF2-40B4-BE49-F238E27FC236}">
                <a16:creationId xmlns:a16="http://schemas.microsoft.com/office/drawing/2014/main" id="{45BB4603-7988-8CAE-4A16-D1E43439E8B3}"/>
              </a:ext>
            </a:extLst>
          </p:cNvPr>
          <p:cNvSpPr txBox="1"/>
          <p:nvPr/>
        </p:nvSpPr>
        <p:spPr>
          <a:xfrm>
            <a:off x="1034767" y="1997224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CA" sz="1800" dirty="0">
                <a:solidFill>
                  <a:schemeClr val="accent5"/>
                </a:solidFill>
              </a:rPr>
              <a:t>NCCP# (Safe Sport Roster Completed)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Children's Diploma Certificate #</a:t>
            </a:r>
          </a:p>
        </p:txBody>
      </p:sp>
      <p:sp>
        <p:nvSpPr>
          <p:cNvPr id="2" name="Google Shape;159;p15">
            <a:extLst>
              <a:ext uri="{FF2B5EF4-FFF2-40B4-BE49-F238E27FC236}">
                <a16:creationId xmlns:a16="http://schemas.microsoft.com/office/drawing/2014/main" id="{4B369561-72CE-3320-DD7A-F58B6381DCA0}"/>
              </a:ext>
            </a:extLst>
          </p:cNvPr>
          <p:cNvSpPr txBox="1"/>
          <p:nvPr/>
        </p:nvSpPr>
        <p:spPr>
          <a:xfrm>
            <a:off x="1034767" y="2703600"/>
            <a:ext cx="10122466" cy="36317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Detailed Responsibilities And Role: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2775671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>
            <a:spLocks noGrp="1"/>
          </p:cNvSpPr>
          <p:nvPr>
            <p:ph type="title"/>
          </p:nvPr>
        </p:nvSpPr>
        <p:spPr>
          <a:xfrm>
            <a:off x="1034758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Skill Development Coaches</a:t>
            </a:r>
            <a:r>
              <a:rPr lang="en-US" b="0" u="none" dirty="0"/>
              <a:t> </a:t>
            </a:r>
            <a:r>
              <a:rPr lang="en-US" u="none" dirty="0">
                <a:solidFill>
                  <a:srgbClr val="C00000"/>
                </a:solidFill>
              </a:rPr>
              <a:t>*Must Have Safe Sport Roster*</a:t>
            </a:r>
            <a:endParaRPr u="none" dirty="0">
              <a:solidFill>
                <a:srgbClr val="C00000"/>
              </a:solidFill>
            </a:endParaRPr>
          </a:p>
        </p:txBody>
      </p:sp>
      <p:graphicFrame>
        <p:nvGraphicFramePr>
          <p:cNvPr id="185" name="Google Shape;185;p18"/>
          <p:cNvGraphicFramePr/>
          <p:nvPr/>
        </p:nvGraphicFramePr>
        <p:xfrm>
          <a:off x="1034767" y="1512775"/>
          <a:ext cx="10122475" cy="4840875"/>
        </p:xfrm>
        <a:graphic>
          <a:graphicData uri="http://schemas.openxmlformats.org/drawingml/2006/table">
            <a:tbl>
              <a:tblPr firstRow="1" bandRow="1">
                <a:noFill/>
                <a:tableStyleId>{3E6F3F2B-84B7-40EE-B617-A5F8F143587B}</a:tableStyleId>
              </a:tblPr>
              <a:tblGrid>
                <a:gridCol w="202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Name 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200" dirty="0"/>
                        <a:t>NCCP# 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Coach Qualifications 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75160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>
            <a:spLocks noGrp="1"/>
          </p:cNvSpPr>
          <p:nvPr>
            <p:ph type="title"/>
          </p:nvPr>
        </p:nvSpPr>
        <p:spPr>
          <a:xfrm>
            <a:off x="1034758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Skill Development Coaches</a:t>
            </a:r>
            <a:r>
              <a:rPr lang="en-US" u="none" dirty="0"/>
              <a:t> </a:t>
            </a:r>
            <a:r>
              <a:rPr lang="en-US" u="none" dirty="0">
                <a:solidFill>
                  <a:srgbClr val="C00000"/>
                </a:solidFill>
              </a:rPr>
              <a:t>*Must Have Safe Sport Roster*</a:t>
            </a:r>
            <a:endParaRPr lang="en-US" dirty="0"/>
          </a:p>
        </p:txBody>
      </p:sp>
      <p:graphicFrame>
        <p:nvGraphicFramePr>
          <p:cNvPr id="185" name="Google Shape;185;p18"/>
          <p:cNvGraphicFramePr/>
          <p:nvPr>
            <p:extLst>
              <p:ext uri="{D42A27DB-BD31-4B8C-83A1-F6EECF244321}">
                <p14:modId xmlns:p14="http://schemas.microsoft.com/office/powerpoint/2010/main" val="2066942213"/>
              </p:ext>
            </p:extLst>
          </p:nvPr>
        </p:nvGraphicFramePr>
        <p:xfrm>
          <a:off x="1034767" y="1512775"/>
          <a:ext cx="10122475" cy="4840875"/>
        </p:xfrm>
        <a:graphic>
          <a:graphicData uri="http://schemas.openxmlformats.org/drawingml/2006/table">
            <a:tbl>
              <a:tblPr firstRow="1" bandRow="1">
                <a:noFill/>
                <a:tableStyleId>{3E6F3F2B-84B7-40EE-B617-A5F8F143587B}</a:tableStyleId>
              </a:tblPr>
              <a:tblGrid>
                <a:gridCol w="202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Name 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200" dirty="0"/>
                        <a:t>NCCP# 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Coach Qualifications 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2146AAA8-AE04-25E8-47FD-3F013FFA8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>
            <a:extLst>
              <a:ext uri="{FF2B5EF4-FFF2-40B4-BE49-F238E27FC236}">
                <a16:creationId xmlns:a16="http://schemas.microsoft.com/office/drawing/2014/main" id="{C650CA95-A8A8-ADB8-E963-E9D430A262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58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Skill Development Coaches</a:t>
            </a:r>
            <a:r>
              <a:rPr lang="en-US" u="none" dirty="0"/>
              <a:t> </a:t>
            </a:r>
            <a:r>
              <a:rPr lang="en-US" u="none" dirty="0">
                <a:solidFill>
                  <a:srgbClr val="C00000"/>
                </a:solidFill>
              </a:rPr>
              <a:t>*Must Have Safe Sport Roster*</a:t>
            </a:r>
            <a:endParaRPr lang="en-US" dirty="0"/>
          </a:p>
        </p:txBody>
      </p:sp>
      <p:graphicFrame>
        <p:nvGraphicFramePr>
          <p:cNvPr id="185" name="Google Shape;185;p18">
            <a:extLst>
              <a:ext uri="{FF2B5EF4-FFF2-40B4-BE49-F238E27FC236}">
                <a16:creationId xmlns:a16="http://schemas.microsoft.com/office/drawing/2014/main" id="{F18EF20E-5FAD-0C25-AB98-B5370518B274}"/>
              </a:ext>
            </a:extLst>
          </p:cNvPr>
          <p:cNvGraphicFramePr/>
          <p:nvPr/>
        </p:nvGraphicFramePr>
        <p:xfrm>
          <a:off x="1034767" y="1512775"/>
          <a:ext cx="10122475" cy="4840875"/>
        </p:xfrm>
        <a:graphic>
          <a:graphicData uri="http://schemas.openxmlformats.org/drawingml/2006/table">
            <a:tbl>
              <a:tblPr firstRow="1" bandRow="1">
                <a:noFill/>
                <a:tableStyleId>{3E6F3F2B-84B7-40EE-B617-A5F8F143587B}</a:tableStyleId>
              </a:tblPr>
              <a:tblGrid>
                <a:gridCol w="202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Name 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200" dirty="0"/>
                        <a:t>NCCP# 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Coach Qualifications 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126975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Education</a:t>
            </a:r>
          </a:p>
        </p:txBody>
      </p:sp>
      <p:sp>
        <p:nvSpPr>
          <p:cNvPr id="151" name="Google Shape;151;p14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Provide Process For Coach Mentorship And Feedback: </a:t>
            </a:r>
          </a:p>
        </p:txBody>
      </p:sp>
      <p:sp>
        <p:nvSpPr>
          <p:cNvPr id="2" name="Google Shape;159;p15">
            <a:extLst>
              <a:ext uri="{FF2B5EF4-FFF2-40B4-BE49-F238E27FC236}">
                <a16:creationId xmlns:a16="http://schemas.microsoft.com/office/drawing/2014/main" id="{2D7F4963-CD79-C1A4-1401-4772D39E5129}"/>
              </a:ext>
            </a:extLst>
          </p:cNvPr>
          <p:cNvSpPr txBox="1"/>
          <p:nvPr/>
        </p:nvSpPr>
        <p:spPr>
          <a:xfrm>
            <a:off x="1034767" y="2073405"/>
            <a:ext cx="10122466" cy="378561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>
                <a:solidFill>
                  <a:schemeClr val="accent5"/>
                </a:solidFill>
              </a:rPr>
              <a:t>Coach Mentorship</a:t>
            </a:r>
            <a:r>
              <a:rPr lang="en-CA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C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Insert 12-month calendar of education support/workshops and any additional education documents you provide to coaches.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6058967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>
            <a:spLocks noGrp="1"/>
          </p:cNvSpPr>
          <p:nvPr>
            <p:ph type="title"/>
          </p:nvPr>
        </p:nvSpPr>
        <p:spPr>
          <a:xfrm>
            <a:off x="696000" y="4153899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CA" dirty="0"/>
              <a:t>SESSION PLANS </a:t>
            </a:r>
            <a:endParaRPr dirty="0"/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184BBA21-D94E-D72C-334C-7F7234CE33A6}"/>
              </a:ext>
            </a:extLst>
          </p:cNvPr>
          <p:cNvSpPr/>
          <p:nvPr/>
        </p:nvSpPr>
        <p:spPr>
          <a:xfrm>
            <a:off x="0" y="69450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/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U6 Session Plan:</a:t>
            </a:r>
          </a:p>
        </p:txBody>
      </p:sp>
      <p:pic>
        <p:nvPicPr>
          <p:cNvPr id="222" name="Google Shape;222;p22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F45136E8-BC7E-0314-D22B-DAC58FEE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F5754DCF-7D18-DB4B-9868-16C45CC3A0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U8 Session Plan: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A0CC1E3C-8224-0313-C131-CECBBD221CA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0084331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1C4D01CD-DFBC-4D16-0923-75FA62A26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B4561526-40A2-382D-AFFA-A9A25463DE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U10 Session Plan: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C3AB1670-C637-5555-89E5-98AC1ABDDBB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248093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93A86994-4293-4614-7BB2-0DE09CD64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>
            <a:extLst>
              <a:ext uri="{FF2B5EF4-FFF2-40B4-BE49-F238E27FC236}">
                <a16:creationId xmlns:a16="http://schemas.microsoft.com/office/drawing/2014/main" id="{3D758813-A7B0-7D5B-26DC-82E9496D81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Registration</a:t>
            </a:r>
          </a:p>
        </p:txBody>
      </p:sp>
      <p:sp>
        <p:nvSpPr>
          <p:cNvPr id="67" name="Google Shape;67;p5">
            <a:extLst>
              <a:ext uri="{FF2B5EF4-FFF2-40B4-BE49-F238E27FC236}">
                <a16:creationId xmlns:a16="http://schemas.microsoft.com/office/drawing/2014/main" id="{D2E6125E-4627-BB5A-5F7A-58E854283AAD}"/>
              </a:ext>
            </a:extLst>
          </p:cNvPr>
          <p:cNvSpPr txBox="1"/>
          <p:nvPr/>
        </p:nvSpPr>
        <p:spPr>
          <a:xfrm>
            <a:off x="1034633" y="1679141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Are Players Selected For Your Club / Programs?</a:t>
            </a:r>
            <a:endParaRPr sz="1800" b="1" dirty="0"/>
          </a:p>
        </p:txBody>
      </p:sp>
      <p:sp>
        <p:nvSpPr>
          <p:cNvPr id="68" name="Google Shape;68;p5">
            <a:extLst>
              <a:ext uri="{FF2B5EF4-FFF2-40B4-BE49-F238E27FC236}">
                <a16:creationId xmlns:a16="http://schemas.microsoft.com/office/drawing/2014/main" id="{7C35C294-0619-522F-F4CC-3CF6A21C3CFC}"/>
              </a:ext>
            </a:extLst>
          </p:cNvPr>
          <p:cNvSpPr txBox="1"/>
          <p:nvPr/>
        </p:nvSpPr>
        <p:spPr>
          <a:xfrm>
            <a:off x="1034633" y="2214798"/>
            <a:ext cx="10122466" cy="332394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Insert links </a:t>
            </a:r>
            <a:r>
              <a:rPr lang="en-CA" sz="1200" b="1" dirty="0">
                <a:solidFill>
                  <a:schemeClr val="accent5"/>
                </a:solidFill>
              </a:rPr>
              <a:t>of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documents for selection criteria, feedback process &amp; research documents to support rationale &amp; process.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b="1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01091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B3424937-5E8D-534C-8B02-774F92197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68265603-C92D-DA18-632E-2131B59D97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U12 Session Plan: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AEC6FA93-4A06-2DF1-78FC-2B4DEF838E5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4580760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D62CE026-940D-2CE1-26C4-CDBAD6AAA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CDF37F72-2FF1-795C-422E-10DFCD87AA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U13 Session Plan: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CDBBFA29-22D0-E13E-1E82-1556BD9CE5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4758389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955F2071-7B65-DA5F-70CB-E1A5F5BDD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>
            <a:extLst>
              <a:ext uri="{FF2B5EF4-FFF2-40B4-BE49-F238E27FC236}">
                <a16:creationId xmlns:a16="http://schemas.microsoft.com/office/drawing/2014/main" id="{2313E7AC-1771-212B-98C1-B6C6053C7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6000" y="4153899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dirty="0"/>
              <a:t>CANADA SOCCER </a:t>
            </a:r>
            <a:br>
              <a:rPr lang="en-US" dirty="0"/>
            </a:br>
            <a:r>
              <a:rPr lang="en-US" dirty="0"/>
              <a:t>GRASSROOTS APPLICATION</a:t>
            </a:r>
            <a:endParaRPr dirty="0"/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04894E1A-7E0E-E76D-B6BB-8F0D2F5DBE1B}"/>
              </a:ext>
            </a:extLst>
          </p:cNvPr>
          <p:cNvSpPr/>
          <p:nvPr/>
        </p:nvSpPr>
        <p:spPr>
          <a:xfrm>
            <a:off x="4617" y="82296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02761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Grassroots Implementation</a:t>
            </a:r>
            <a:endParaRPr dirty="0"/>
          </a:p>
        </p:txBody>
      </p:sp>
      <p:sp>
        <p:nvSpPr>
          <p:cNvPr id="258" name="Google Shape;258;p26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What Support Do You Feel Is Needed </a:t>
            </a:r>
            <a:r>
              <a:rPr lang="en-CA" sz="1800" dirty="0">
                <a:solidFill>
                  <a:schemeClr val="accent5"/>
                </a:solidFill>
              </a:rPr>
              <a:t>For improvements at U6-U13 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At Your Club?</a:t>
            </a:r>
            <a:endParaRPr lang="en-CA" dirty="0"/>
          </a:p>
        </p:txBody>
      </p:sp>
      <p:sp>
        <p:nvSpPr>
          <p:cNvPr id="259" name="Google Shape;259;p26"/>
          <p:cNvSpPr txBox="1"/>
          <p:nvPr/>
        </p:nvSpPr>
        <p:spPr>
          <a:xfrm>
            <a:off x="1034767" y="2033531"/>
            <a:ext cx="10122466" cy="39471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Grassroots Implementation</a:t>
            </a:r>
            <a:endParaRPr dirty="0"/>
          </a:p>
        </p:txBody>
      </p:sp>
      <p:sp>
        <p:nvSpPr>
          <p:cNvPr id="258" name="Google Shape;258;p26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What Are The Challenges Faced With Delivering high quality Grassroots programming?</a:t>
            </a:r>
            <a:endParaRPr lang="en-CA" dirty="0"/>
          </a:p>
        </p:txBody>
      </p:sp>
      <p:sp>
        <p:nvSpPr>
          <p:cNvPr id="259" name="Google Shape;259;p26"/>
          <p:cNvSpPr txBox="1"/>
          <p:nvPr/>
        </p:nvSpPr>
        <p:spPr>
          <a:xfrm>
            <a:off x="1034767" y="2033531"/>
            <a:ext cx="10122466" cy="39471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  <p:extLst>
      <p:ext uri="{BB962C8B-B14F-4D97-AF65-F5344CB8AC3E}">
        <p14:creationId xmlns:p14="http://schemas.microsoft.com/office/powerpoint/2010/main" val="2504344198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Grassroots Implementation </a:t>
            </a:r>
          </a:p>
        </p:txBody>
      </p:sp>
      <p:sp>
        <p:nvSpPr>
          <p:cNvPr id="258" name="Google Shape;258;p26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Aside From Growth, 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How Will You Know You Host A Successful Program?</a:t>
            </a:r>
            <a:endParaRPr lang="en-CA" dirty="0"/>
          </a:p>
        </p:txBody>
      </p:sp>
      <p:sp>
        <p:nvSpPr>
          <p:cNvPr id="259" name="Google Shape;259;p26"/>
          <p:cNvSpPr txBox="1"/>
          <p:nvPr/>
        </p:nvSpPr>
        <p:spPr>
          <a:xfrm>
            <a:off x="1034767" y="2033531"/>
            <a:ext cx="10122466" cy="39471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  <p:extLst>
      <p:ext uri="{BB962C8B-B14F-4D97-AF65-F5344CB8AC3E}">
        <p14:creationId xmlns:p14="http://schemas.microsoft.com/office/powerpoint/2010/main" val="1130908100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>
          <a:extLst>
            <a:ext uri="{FF2B5EF4-FFF2-40B4-BE49-F238E27FC236}">
              <a16:creationId xmlns:a16="http://schemas.microsoft.com/office/drawing/2014/main" id="{CA4DB842-FCA2-0FF0-6CE8-5042879B8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>
            <a:extLst>
              <a:ext uri="{FF2B5EF4-FFF2-40B4-BE49-F238E27FC236}">
                <a16:creationId xmlns:a16="http://schemas.microsoft.com/office/drawing/2014/main" id="{77A2CB2A-DD5B-0C20-D8D7-821DB55088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Sign off.</a:t>
            </a:r>
            <a:r>
              <a:rPr lang="en-CA" u="none" dirty="0"/>
              <a:t>  </a:t>
            </a:r>
            <a:r>
              <a:rPr lang="en-CA" sz="2400" i="1" dirty="0">
                <a:solidFill>
                  <a:srgbClr val="C00000"/>
                </a:solidFill>
              </a:rPr>
              <a:t>Must be signed by the following before submission </a:t>
            </a:r>
            <a:endParaRPr lang="en-CA" i="1" dirty="0">
              <a:solidFill>
                <a:srgbClr val="C00000"/>
              </a:solidFill>
            </a:endParaRPr>
          </a:p>
        </p:txBody>
      </p:sp>
      <p:sp>
        <p:nvSpPr>
          <p:cNvPr id="258" name="Google Shape;258;p26">
            <a:extLst>
              <a:ext uri="{FF2B5EF4-FFF2-40B4-BE49-F238E27FC236}">
                <a16:creationId xmlns:a16="http://schemas.microsoft.com/office/drawing/2014/main" id="{C9739904-5FC3-6E50-93D9-11BA4DCFDE7A}"/>
              </a:ext>
            </a:extLst>
          </p:cNvPr>
          <p:cNvSpPr txBox="1"/>
          <p:nvPr/>
        </p:nvSpPr>
        <p:spPr>
          <a:xfrm>
            <a:off x="1118850" y="1459509"/>
            <a:ext cx="5050722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Grassroots Lead: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2" name="Google Shape;258;p26">
            <a:extLst>
              <a:ext uri="{FF2B5EF4-FFF2-40B4-BE49-F238E27FC236}">
                <a16:creationId xmlns:a16="http://schemas.microsoft.com/office/drawing/2014/main" id="{B7F26086-C614-3113-BB0A-01234C4EFE36}"/>
              </a:ext>
            </a:extLst>
          </p:cNvPr>
          <p:cNvSpPr txBox="1"/>
          <p:nvPr/>
        </p:nvSpPr>
        <p:spPr>
          <a:xfrm>
            <a:off x="1118850" y="2333989"/>
            <a:ext cx="5050722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Technical Director: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3" name="Google Shape;258;p26">
            <a:extLst>
              <a:ext uri="{FF2B5EF4-FFF2-40B4-BE49-F238E27FC236}">
                <a16:creationId xmlns:a16="http://schemas.microsoft.com/office/drawing/2014/main" id="{9AE91345-B90C-689A-D270-5C65693C6E68}"/>
              </a:ext>
            </a:extLst>
          </p:cNvPr>
          <p:cNvSpPr txBox="1"/>
          <p:nvPr/>
        </p:nvSpPr>
        <p:spPr>
          <a:xfrm>
            <a:off x="1118850" y="3327216"/>
            <a:ext cx="5050722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Executive Director: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4" name="Google Shape;258;p26">
            <a:extLst>
              <a:ext uri="{FF2B5EF4-FFF2-40B4-BE49-F238E27FC236}">
                <a16:creationId xmlns:a16="http://schemas.microsoft.com/office/drawing/2014/main" id="{A105BEEF-7478-D9A1-D0AE-F20389409F81}"/>
              </a:ext>
            </a:extLst>
          </p:cNvPr>
          <p:cNvSpPr txBox="1"/>
          <p:nvPr/>
        </p:nvSpPr>
        <p:spPr>
          <a:xfrm>
            <a:off x="1118850" y="4320443"/>
            <a:ext cx="5050722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Provincial Club Licencing Lead: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5" name="Google Shape;258;p26">
            <a:extLst>
              <a:ext uri="{FF2B5EF4-FFF2-40B4-BE49-F238E27FC236}">
                <a16:creationId xmlns:a16="http://schemas.microsoft.com/office/drawing/2014/main" id="{1DEE6D9B-D005-A6E5-1ECF-8E9D383BE204}"/>
              </a:ext>
            </a:extLst>
          </p:cNvPr>
          <p:cNvSpPr txBox="1"/>
          <p:nvPr/>
        </p:nvSpPr>
        <p:spPr>
          <a:xfrm>
            <a:off x="1118850" y="5313670"/>
            <a:ext cx="5050722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Canada Soccer: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C045A0E-3422-54B0-2467-7E1C3955E9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145" y="2134609"/>
            <a:ext cx="2574398" cy="258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848873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069A83AE-AF93-5287-4DA5-573195169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>
            <a:extLst>
              <a:ext uri="{FF2B5EF4-FFF2-40B4-BE49-F238E27FC236}">
                <a16:creationId xmlns:a16="http://schemas.microsoft.com/office/drawing/2014/main" id="{70F45B59-FF9D-AB32-6D4F-C18D4343D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6000" y="4153899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dirty="0"/>
              <a:t>ON FIELD OBSERVATION AND ACTION PLAN TO BE CONFIRMED BY MA </a:t>
            </a:r>
            <a:endParaRPr dirty="0"/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1CD95DE1-B363-3155-8567-69069BFA8ECD}"/>
              </a:ext>
            </a:extLst>
          </p:cNvPr>
          <p:cNvSpPr/>
          <p:nvPr/>
        </p:nvSpPr>
        <p:spPr>
          <a:xfrm>
            <a:off x="4617" y="82296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0722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Logistics 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5"/>
            <a:ext cx="10122600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Facilities Where The Training Be Held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(List all locations and address) </a:t>
            </a:r>
            <a:endParaRPr dirty="0"/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048884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0296286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Logistics </a:t>
            </a:r>
            <a:endParaRPr dirty="0"/>
          </a:p>
        </p:txBody>
      </p:sp>
      <p:sp>
        <p:nvSpPr>
          <p:cNvPr id="67" name="Google Shape;67;p5"/>
          <p:cNvSpPr txBox="1"/>
          <p:nvPr/>
        </p:nvSpPr>
        <p:spPr>
          <a:xfrm>
            <a:off x="1114744" y="1408838"/>
            <a:ext cx="8984767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Please Provide Training Facility Pictures &amp; Field Dimensions: </a:t>
            </a:r>
          </a:p>
        </p:txBody>
      </p:sp>
      <p:pic>
        <p:nvPicPr>
          <p:cNvPr id="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01AABE9D-3E5D-0DE8-A8BE-AA2A19AFF01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4744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A325B6A3-0C48-2E60-5F21-FE53F568F3F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0111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884954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F41E5E75-119A-7E47-C04E-40171E12F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>
            <a:extLst>
              <a:ext uri="{FF2B5EF4-FFF2-40B4-BE49-F238E27FC236}">
                <a16:creationId xmlns:a16="http://schemas.microsoft.com/office/drawing/2014/main" id="{6BE54ADA-8978-069E-FD91-BB3B3BAE0F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Logistics </a:t>
            </a:r>
            <a:endParaRPr dirty="0"/>
          </a:p>
        </p:txBody>
      </p:sp>
      <p:sp>
        <p:nvSpPr>
          <p:cNvPr id="67" name="Google Shape;67;p5">
            <a:extLst>
              <a:ext uri="{FF2B5EF4-FFF2-40B4-BE49-F238E27FC236}">
                <a16:creationId xmlns:a16="http://schemas.microsoft.com/office/drawing/2014/main" id="{65E9C24E-54BF-19EA-BF0B-91505FB5C517}"/>
              </a:ext>
            </a:extLst>
          </p:cNvPr>
          <p:cNvSpPr txBox="1"/>
          <p:nvPr/>
        </p:nvSpPr>
        <p:spPr>
          <a:xfrm>
            <a:off x="1114744" y="1408838"/>
            <a:ext cx="8984767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Please Provide All Training Facility Pictures &amp; Field Dimensions: </a:t>
            </a:r>
          </a:p>
        </p:txBody>
      </p:sp>
      <p:pic>
        <p:nvPicPr>
          <p:cNvPr id="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C0832147-185D-2FA5-D16A-2272F888F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4744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3E0D7863-E385-DEFF-960B-A2F7763A136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0111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9237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36F11E17-4786-871B-60AF-717CF1510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>
            <a:extLst>
              <a:ext uri="{FF2B5EF4-FFF2-40B4-BE49-F238E27FC236}">
                <a16:creationId xmlns:a16="http://schemas.microsoft.com/office/drawing/2014/main" id="{5E4AD371-9206-00BC-10A4-B3F00FF573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Logistics </a:t>
            </a:r>
            <a:endParaRPr dirty="0"/>
          </a:p>
        </p:txBody>
      </p:sp>
      <p:sp>
        <p:nvSpPr>
          <p:cNvPr id="67" name="Google Shape;67;p5">
            <a:extLst>
              <a:ext uri="{FF2B5EF4-FFF2-40B4-BE49-F238E27FC236}">
                <a16:creationId xmlns:a16="http://schemas.microsoft.com/office/drawing/2014/main" id="{C519E6C5-E487-F8E4-A190-953A94808980}"/>
              </a:ext>
            </a:extLst>
          </p:cNvPr>
          <p:cNvSpPr txBox="1"/>
          <p:nvPr/>
        </p:nvSpPr>
        <p:spPr>
          <a:xfrm>
            <a:off x="1114744" y="1408838"/>
            <a:ext cx="8984767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Please Provide All Training Facility Pictures &amp; Field Dimensions: </a:t>
            </a:r>
          </a:p>
        </p:txBody>
      </p:sp>
      <p:pic>
        <p:nvPicPr>
          <p:cNvPr id="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0F34FCA8-D55C-3BE1-B549-EC5DAB24C56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4744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33055C11-D675-E521-F155-897BF39B937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0111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32724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Registration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6"/>
            <a:ext cx="10122600" cy="3692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How Many Players Will Have Access To The Program? (U6 – U13)</a:t>
            </a:r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013268"/>
            <a:ext cx="10122466" cy="13541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Please describe per age group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67;p5"/>
          <p:cNvSpPr txBox="1"/>
          <p:nvPr/>
        </p:nvSpPr>
        <p:spPr>
          <a:xfrm>
            <a:off x="1034633" y="3560200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Which Age Groups And Genders Can Participate in the programs? </a:t>
            </a:r>
            <a:endParaRPr sz="1800" dirty="0"/>
          </a:p>
        </p:txBody>
      </p:sp>
      <p:sp>
        <p:nvSpPr>
          <p:cNvPr id="68" name="Google Shape;68;p5"/>
          <p:cNvSpPr txBox="1"/>
          <p:nvPr/>
        </p:nvSpPr>
        <p:spPr>
          <a:xfrm>
            <a:off x="1034633" y="4060691"/>
            <a:ext cx="10122466" cy="221595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Please describe each age group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551337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07617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Program Philosophy 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5"/>
            <a:ext cx="10122600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What Is The Coach To Player Ratio? </a:t>
            </a:r>
            <a:endParaRPr dirty="0"/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048884"/>
            <a:ext cx="10122466" cy="160039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ANSWER: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Please describe each age group u6 – u13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67;p5"/>
          <p:cNvSpPr txBox="1"/>
          <p:nvPr/>
        </p:nvSpPr>
        <p:spPr>
          <a:xfrm>
            <a:off x="1034633" y="3834942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How Long Is Each Training Session Per Age Group? </a:t>
            </a:r>
            <a:r>
              <a:rPr lang="en-US" dirty="0"/>
              <a:t> (state per age group and session duration)</a:t>
            </a:r>
          </a:p>
        </p:txBody>
      </p:sp>
      <p:sp>
        <p:nvSpPr>
          <p:cNvPr id="68" name="Google Shape;68;p5"/>
          <p:cNvSpPr txBox="1"/>
          <p:nvPr/>
        </p:nvSpPr>
        <p:spPr>
          <a:xfrm>
            <a:off x="1034633" y="4329582"/>
            <a:ext cx="10122466" cy="20312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n-CA" sz="16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49323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anada Soccer 2020 Theme">
  <a:themeElements>
    <a:clrScheme name="Canada Soccer">
      <a:dk1>
        <a:srgbClr val="7F7F7F"/>
      </a:dk1>
      <a:lt1>
        <a:srgbClr val="FFFFFF"/>
      </a:lt1>
      <a:dk2>
        <a:srgbClr val="C00000"/>
      </a:dk2>
      <a:lt2>
        <a:srgbClr val="E7E6E6"/>
      </a:lt2>
      <a:accent1>
        <a:srgbClr val="C00000"/>
      </a:accent1>
      <a:accent2>
        <a:srgbClr val="7F7F7F"/>
      </a:accent2>
      <a:accent3>
        <a:srgbClr val="A5A5A5"/>
      </a:accent3>
      <a:accent4>
        <a:srgbClr val="FFFFFF"/>
      </a:accent4>
      <a:accent5>
        <a:srgbClr val="000000"/>
      </a:accent5>
      <a:accent6>
        <a:srgbClr val="00B050"/>
      </a:accent6>
      <a:hlink>
        <a:srgbClr val="FF0000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31340EED4211438EBE6684201FE367" ma:contentTypeVersion="19" ma:contentTypeDescription="Create a new document." ma:contentTypeScope="" ma:versionID="f2bdb4bdfabe6d6768c2dd2b111b4a67">
  <xsd:schema xmlns:xsd="http://www.w3.org/2001/XMLSchema" xmlns:xs="http://www.w3.org/2001/XMLSchema" xmlns:p="http://schemas.microsoft.com/office/2006/metadata/properties" xmlns:ns2="e9a44d0e-4ec4-456c-8b78-4e4b93725264" xmlns:ns3="58c493e2-ed8b-4ada-8454-a96d0c533e01" targetNamespace="http://schemas.microsoft.com/office/2006/metadata/properties" ma:root="true" ma:fieldsID="d6c85d452396654b4f9dcd1483b956cb" ns2:_="" ns3:_="">
    <xsd:import namespace="e9a44d0e-4ec4-456c-8b78-4e4b93725264"/>
    <xsd:import namespace="58c493e2-ed8b-4ada-8454-a96d0c533e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a44d0e-4ec4-456c-8b78-4e4b937252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eccadef-844d-40ab-986f-175200b2ec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493e2-ed8b-4ada-8454-a96d0c533e0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54990d0-3149-4adf-8f15-0b33ccb04635}" ma:internalName="TaxCatchAll" ma:showField="CatchAllData" ma:web="58c493e2-ed8b-4ada-8454-a96d0c533e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c493e2-ed8b-4ada-8454-a96d0c533e01" xsi:nil="true"/>
    <lcf76f155ced4ddcb4097134ff3c332f xmlns="e9a44d0e-4ec4-456c-8b78-4e4b9372526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F67CD9-4773-44BE-A458-42F81CFFE7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a44d0e-4ec4-456c-8b78-4e4b93725264"/>
    <ds:schemaRef ds:uri="58c493e2-ed8b-4ada-8454-a96d0c533e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91C16E-0F0B-46E0-B122-B8DF4216B9EB}">
  <ds:schemaRefs>
    <ds:schemaRef ds:uri="http://schemas.microsoft.com/office/2006/metadata/properties"/>
    <ds:schemaRef ds:uri="http://schemas.microsoft.com/office/infopath/2007/PartnerControls"/>
    <ds:schemaRef ds:uri="58c493e2-ed8b-4ada-8454-a96d0c533e01"/>
    <ds:schemaRef ds:uri="e9a44d0e-4ec4-456c-8b78-4e4b93725264"/>
  </ds:schemaRefs>
</ds:datastoreItem>
</file>

<file path=customXml/itemProps3.xml><?xml version="1.0" encoding="utf-8"?>
<ds:datastoreItem xmlns:ds="http://schemas.openxmlformats.org/officeDocument/2006/customXml" ds:itemID="{B303FEA9-1D79-4E76-8EBA-D0416EA894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712</Words>
  <Application>Microsoft Macintosh PowerPoint</Application>
  <PresentationFormat>Widescreen</PresentationFormat>
  <Paragraphs>351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DIN Condensed</vt:lpstr>
      <vt:lpstr>Canada Soccer 2020 Theme</vt:lpstr>
      <vt:lpstr>CANADA SOCCER GRASSROOTS PROGRAMMING</vt:lpstr>
      <vt:lpstr>Program Registration</vt:lpstr>
      <vt:lpstr>Program Registration</vt:lpstr>
      <vt:lpstr>Program Logistics </vt:lpstr>
      <vt:lpstr>Program Logistics </vt:lpstr>
      <vt:lpstr>Program Logistics </vt:lpstr>
      <vt:lpstr>Program Logistics </vt:lpstr>
      <vt:lpstr>Program Registration</vt:lpstr>
      <vt:lpstr>Program Philosophy </vt:lpstr>
      <vt:lpstr>Program Registration</vt:lpstr>
      <vt:lpstr>Philosophy  </vt:lpstr>
      <vt:lpstr>Philosophy </vt:lpstr>
      <vt:lpstr>Philosophy </vt:lpstr>
      <vt:lpstr>Philosophy</vt:lpstr>
      <vt:lpstr>Philosophy</vt:lpstr>
      <vt:lpstr>Competition </vt:lpstr>
      <vt:lpstr>Competition </vt:lpstr>
      <vt:lpstr>Education </vt:lpstr>
      <vt:lpstr>STAFF LEADS &amp; COACHES </vt:lpstr>
      <vt:lpstr>Program Leads    Must have a valid Children's Diploma </vt:lpstr>
      <vt:lpstr>Program Leads    Must have a valid Children's Diploma </vt:lpstr>
      <vt:lpstr>Skill Development Coaches *Must Have Safe Sport Roster*</vt:lpstr>
      <vt:lpstr>Skill Development Coaches *Must Have Safe Sport Roster*</vt:lpstr>
      <vt:lpstr>Skill Development Coaches *Must Have Safe Sport Roster*</vt:lpstr>
      <vt:lpstr>Education</vt:lpstr>
      <vt:lpstr>SESSION PLANS </vt:lpstr>
      <vt:lpstr>U6 Session Plan:</vt:lpstr>
      <vt:lpstr>U8 Session Plan:</vt:lpstr>
      <vt:lpstr>U10 Session Plan:</vt:lpstr>
      <vt:lpstr>U12 Session Plan:</vt:lpstr>
      <vt:lpstr>U13 Session Plan:</vt:lpstr>
      <vt:lpstr>CANADA SOCCER  GRASSROOTS APPLICATION</vt:lpstr>
      <vt:lpstr>Grassroots Implementation</vt:lpstr>
      <vt:lpstr>Grassroots Implementation</vt:lpstr>
      <vt:lpstr>Grassroots Implementation </vt:lpstr>
      <vt:lpstr>Sign off.  Must be signed by the following before submission </vt:lpstr>
      <vt:lpstr>ON FIELD OBSERVATION AND ACTION PLAN TO BE CONFIRMED BY MA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 CENTRE APPLICATION</dc:title>
  <dc:creator>Jim Loughlin</dc:creator>
  <cp:lastModifiedBy>Mackenzie McClemont</cp:lastModifiedBy>
  <cp:revision>34</cp:revision>
  <dcterms:created xsi:type="dcterms:W3CDTF">2021-08-08T10:00:27Z</dcterms:created>
  <dcterms:modified xsi:type="dcterms:W3CDTF">2026-02-10T16:00:19Z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0x0101007B31340EED4211438EBE6684201FE367</vt:lpwstr>
  </property>
  <property fmtid="{D5CDD505-2E9C-101B-9397-08002B2CF9AE}" pid="3" name="MediaServiceImageTags">
    <vt:lpwstr/>
  </property>
</Properties>
</file>